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Lst>
  <p:notesMasterIdLst>
    <p:notesMasterId r:id="rId14"/>
  </p:notesMasterIdLst>
  <p:sldIdLst>
    <p:sldId id="256" r:id="rId3"/>
    <p:sldId id="257" r:id="rId4"/>
    <p:sldId id="263" r:id="rId5"/>
    <p:sldId id="258" r:id="rId6"/>
    <p:sldId id="262" r:id="rId7"/>
    <p:sldId id="1579" r:id="rId8"/>
    <p:sldId id="259" r:id="rId9"/>
    <p:sldId id="261" r:id="rId10"/>
    <p:sldId id="1578" r:id="rId11"/>
    <p:sldId id="1577" r:id="rId12"/>
    <p:sldId id="260"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p:cViewPr varScale="1">
        <p:scale>
          <a:sx n="67" d="100"/>
          <a:sy n="67" d="100"/>
        </p:scale>
        <p:origin x="8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4B967D-8711-46B0-9858-69B215C85936}" type="datetimeFigureOut">
              <a:rPr lang="zh-CN" altLang="en-US" smtClean="0"/>
              <a:t>2022/11/29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81D5C1-67B6-4A99-A0B6-48A9EC9190A9}" type="slidenum">
              <a:rPr lang="zh-CN" altLang="en-US" smtClean="0"/>
              <a:t>‹#›</a:t>
            </a:fld>
            <a:endParaRPr lang="zh-CN" altLang="en-US"/>
          </a:p>
        </p:txBody>
      </p:sp>
    </p:spTree>
    <p:extLst>
      <p:ext uri="{BB962C8B-B14F-4D97-AF65-F5344CB8AC3E}">
        <p14:creationId xmlns:p14="http://schemas.microsoft.com/office/powerpoint/2010/main" val="1833621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Therefore, we introduce the new embodied task Embodied Remote Manipulation Question Answering (REMQA) where the agent is required to navigate to a remote position and perform manipulation to target object. Referring Expression Comprehension is adopted to localize object precisely.</a:t>
            </a:r>
            <a:endParaRPr lang="zh-CN" altLang="en-US" sz="12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381D5C1-67B6-4A99-A0B6-48A9EC9190A9}" type="slidenum">
              <a:rPr lang="zh-CN" altLang="en-US" smtClean="0"/>
              <a:t>2</a:t>
            </a:fld>
            <a:endParaRPr lang="zh-CN" altLang="en-US"/>
          </a:p>
        </p:txBody>
      </p:sp>
    </p:spTree>
    <p:extLst>
      <p:ext uri="{BB962C8B-B14F-4D97-AF65-F5344CB8AC3E}">
        <p14:creationId xmlns:p14="http://schemas.microsoft.com/office/powerpoint/2010/main" val="271596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Therefore, we introduce the new embodied task Embodied Remote Manipulation Question Answering (REMQA) where the agent is required to navigate to a remote position and perform manipulation to target object. Referring Expression Comprehension is adopted to localize object precisely.</a:t>
            </a:r>
            <a:endParaRPr lang="zh-CN" altLang="en-US" sz="12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381D5C1-67B6-4A99-A0B6-48A9EC9190A9}" type="slidenum">
              <a:rPr lang="zh-CN" altLang="en-US" smtClean="0"/>
              <a:t>3</a:t>
            </a:fld>
            <a:endParaRPr lang="zh-CN" altLang="en-US"/>
          </a:p>
        </p:txBody>
      </p:sp>
    </p:spTree>
    <p:extLst>
      <p:ext uri="{BB962C8B-B14F-4D97-AF65-F5344CB8AC3E}">
        <p14:creationId xmlns:p14="http://schemas.microsoft.com/office/powerpoint/2010/main" val="1809509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customXml" Target="../../customXml/item1.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BBBCA1-CBC4-1874-39F6-75A0265C2A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E528230-8505-48BB-3B28-5B059E73719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F1B5AA8-0C38-946D-346B-CA380F448493}"/>
              </a:ext>
            </a:extLst>
          </p:cNvPr>
          <p:cNvSpPr>
            <a:spLocks noGrp="1"/>
          </p:cNvSpPr>
          <p:nvPr>
            <p:ph type="dt" sz="half" idx="10"/>
          </p:nvPr>
        </p:nvSpPr>
        <p:spPr/>
        <p:txBody>
          <a:bodyPr/>
          <a:lstStyle/>
          <a:p>
            <a:fld id="{74B99CC1-5371-E040-BC8C-FBB91FE3FCBD}" type="datetimeFigureOut">
              <a:rPr kumimoji="1" lang="zh-CN" altLang="en-US" smtClean="0"/>
              <a:t>2022/11/29</a:t>
            </a:fld>
            <a:endParaRPr kumimoji="1" lang="zh-CN" altLang="en-US"/>
          </a:p>
        </p:txBody>
      </p:sp>
      <p:sp>
        <p:nvSpPr>
          <p:cNvPr id="5" name="页脚占位符 4">
            <a:extLst>
              <a:ext uri="{FF2B5EF4-FFF2-40B4-BE49-F238E27FC236}">
                <a16:creationId xmlns:a16="http://schemas.microsoft.com/office/drawing/2014/main" id="{D9A86931-81DD-84E5-5EF3-A375C6DA91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C6F8AC0-B2AD-69C8-A208-450ECA15E878}"/>
              </a:ext>
            </a:extLst>
          </p:cNvPr>
          <p:cNvSpPr>
            <a:spLocks noGrp="1"/>
          </p:cNvSpPr>
          <p:nvPr>
            <p:ph type="sldNum" sz="quarter" idx="12"/>
          </p:nvPr>
        </p:nvSpPr>
        <p:spPr/>
        <p:txBody>
          <a:body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2308990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4633D-45C0-F037-077B-3AB46CBE495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059661B-3BF0-6008-0274-17478E90951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B6DE634-99EC-5BC6-81B5-FE2932A481BB}"/>
              </a:ext>
            </a:extLst>
          </p:cNvPr>
          <p:cNvSpPr>
            <a:spLocks noGrp="1"/>
          </p:cNvSpPr>
          <p:nvPr>
            <p:ph type="dt" sz="half" idx="10"/>
          </p:nvPr>
        </p:nvSpPr>
        <p:spPr/>
        <p:txBody>
          <a:bodyPr/>
          <a:lstStyle/>
          <a:p>
            <a:fld id="{74B99CC1-5371-E040-BC8C-FBB91FE3FCBD}" type="datetimeFigureOut">
              <a:rPr kumimoji="1" lang="zh-CN" altLang="en-US" smtClean="0"/>
              <a:t>2022/11/29</a:t>
            </a:fld>
            <a:endParaRPr kumimoji="1" lang="zh-CN" altLang="en-US"/>
          </a:p>
        </p:txBody>
      </p:sp>
      <p:sp>
        <p:nvSpPr>
          <p:cNvPr id="5" name="页脚占位符 4">
            <a:extLst>
              <a:ext uri="{FF2B5EF4-FFF2-40B4-BE49-F238E27FC236}">
                <a16:creationId xmlns:a16="http://schemas.microsoft.com/office/drawing/2014/main" id="{DA937727-8542-20C9-2933-710FD16EF32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FA6D959-9A84-8BB2-23A3-2D22D726ADA1}"/>
              </a:ext>
            </a:extLst>
          </p:cNvPr>
          <p:cNvSpPr>
            <a:spLocks noGrp="1"/>
          </p:cNvSpPr>
          <p:nvPr>
            <p:ph type="sldNum" sz="quarter" idx="12"/>
          </p:nvPr>
        </p:nvSpPr>
        <p:spPr/>
        <p:txBody>
          <a:body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1571868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723E7F7-0F0C-8879-FAA8-0C5BC9C5B681}"/>
              </a:ext>
            </a:extLst>
          </p:cNvPr>
          <p:cNvSpPr>
            <a:spLocks noGrp="1"/>
          </p:cNvSpPr>
          <p:nvPr>
            <p:ph type="title" orient="vert"/>
          </p:nvPr>
        </p:nvSpPr>
        <p:spPr>
          <a:xfrm>
            <a:off x="8724901"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8E28E96-9A85-A7F6-F7A1-CD81D1781655}"/>
              </a:ext>
            </a:extLst>
          </p:cNvPr>
          <p:cNvSpPr>
            <a:spLocks noGrp="1"/>
          </p:cNvSpPr>
          <p:nvPr>
            <p:ph type="body" orient="vert" idx="1"/>
          </p:nvPr>
        </p:nvSpPr>
        <p:spPr>
          <a:xfrm>
            <a:off x="838201"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8990F18-BD41-34C8-76DF-96C057104698}"/>
              </a:ext>
            </a:extLst>
          </p:cNvPr>
          <p:cNvSpPr>
            <a:spLocks noGrp="1"/>
          </p:cNvSpPr>
          <p:nvPr>
            <p:ph type="dt" sz="half" idx="10"/>
          </p:nvPr>
        </p:nvSpPr>
        <p:spPr/>
        <p:txBody>
          <a:bodyPr/>
          <a:lstStyle/>
          <a:p>
            <a:fld id="{74B99CC1-5371-E040-BC8C-FBB91FE3FCBD}" type="datetimeFigureOut">
              <a:rPr kumimoji="1" lang="zh-CN" altLang="en-US" smtClean="0"/>
              <a:t>2022/11/29</a:t>
            </a:fld>
            <a:endParaRPr kumimoji="1" lang="zh-CN" altLang="en-US"/>
          </a:p>
        </p:txBody>
      </p:sp>
      <p:sp>
        <p:nvSpPr>
          <p:cNvPr id="5" name="页脚占位符 4">
            <a:extLst>
              <a:ext uri="{FF2B5EF4-FFF2-40B4-BE49-F238E27FC236}">
                <a16:creationId xmlns:a16="http://schemas.microsoft.com/office/drawing/2014/main" id="{D98470C1-6BA7-A6D7-027E-F178E1C571C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2FD8626-5F7C-329F-C37E-024BC503E1DF}"/>
              </a:ext>
            </a:extLst>
          </p:cNvPr>
          <p:cNvSpPr>
            <a:spLocks noGrp="1"/>
          </p:cNvSpPr>
          <p:nvPr>
            <p:ph type="sldNum" sz="quarter" idx="12"/>
          </p:nvPr>
        </p:nvSpPr>
        <p:spPr/>
        <p:txBody>
          <a:body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938936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ree Content" userDrawn="1">
  <p:cSld name="Free Content">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0"/>
            <a:ext cx="1219200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de-DE" dirty="0"/>
              <a:t>Titelmasterformat durch Klicken 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grpSp>
        <p:nvGrpSpPr>
          <p:cNvPr id="5" name="Group 33"/>
          <p:cNvGrpSpPr>
            <a:grpSpLocks noChangeAspect="1"/>
          </p:cNvGrpSpPr>
          <p:nvPr userDrawn="1"/>
        </p:nvGrpSpPr>
        <p:grpSpPr bwMode="auto">
          <a:xfrm>
            <a:off x="9550189" y="323850"/>
            <a:ext cx="2157876" cy="914400"/>
            <a:chOff x="6019" y="204"/>
            <a:chExt cx="1360" cy="576"/>
          </a:xfrm>
        </p:grpSpPr>
        <p:sp>
          <p:nvSpPr>
            <p:cNvPr id="6"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7"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8"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9"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0"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1"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2"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3"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4"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5"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6"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7"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8"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19"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0"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1"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2"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3"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4"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5"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6"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7"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2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3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3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sp>
          <p:nvSpPr>
            <p:cNvPr id="3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p>
          </p:txBody>
        </p:sp>
      </p:grpSp>
      <p:sp>
        <p:nvSpPr>
          <p:cNvPr id="33" name="cdtRectangle 116 Id3079"/>
          <p:cNvSpPr>
            <a:spLocks noGrp="1" noChangeArrowheads="1"/>
          </p:cNvSpPr>
          <p:nvPr>
            <p:ph idx="1"/>
            <p:custDataLst>
              <p:tags r:id="rId3"/>
            </p:custDataLst>
          </p:nvPr>
        </p:nvSpPr>
        <p:spPr bwMode="auto">
          <a:xfrm>
            <a:off x="626736" y="1441451"/>
            <a:ext cx="8204689" cy="475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156996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452B7-2472-03C2-2CCD-9ED88385161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32DE88A-B16B-61C0-D14D-9C480E391F95}"/>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2E5ADFD-0ECC-4889-06C2-B3AE77004DD3}"/>
              </a:ext>
            </a:extLst>
          </p:cNvPr>
          <p:cNvSpPr>
            <a:spLocks noGrp="1"/>
          </p:cNvSpPr>
          <p:nvPr>
            <p:ph type="dt" sz="half" idx="10"/>
          </p:nvPr>
        </p:nvSpPr>
        <p:spPr/>
        <p:txBody>
          <a:bodyPr/>
          <a:lstStyle/>
          <a:p>
            <a:fld id="{74B99CC1-5371-E040-BC8C-FBB91FE3FCBD}" type="datetimeFigureOut">
              <a:rPr kumimoji="1" lang="zh-CN" altLang="en-US" smtClean="0"/>
              <a:t>2022/11/29</a:t>
            </a:fld>
            <a:endParaRPr kumimoji="1" lang="zh-CN" altLang="en-US"/>
          </a:p>
        </p:txBody>
      </p:sp>
      <p:sp>
        <p:nvSpPr>
          <p:cNvPr id="5" name="页脚占位符 4">
            <a:extLst>
              <a:ext uri="{FF2B5EF4-FFF2-40B4-BE49-F238E27FC236}">
                <a16:creationId xmlns:a16="http://schemas.microsoft.com/office/drawing/2014/main" id="{7D278236-0280-AE57-5B9C-F06B44581E6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E0E7A18-68E0-4A82-0D5B-F3A26132743B}"/>
              </a:ext>
            </a:extLst>
          </p:cNvPr>
          <p:cNvSpPr>
            <a:spLocks noGrp="1"/>
          </p:cNvSpPr>
          <p:nvPr>
            <p:ph type="sldNum" sz="quarter" idx="12"/>
          </p:nvPr>
        </p:nvSpPr>
        <p:spPr/>
        <p:txBody>
          <a:body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133410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F5A46-4F60-10E2-53C2-9655EF56C2E4}"/>
              </a:ext>
            </a:extLst>
          </p:cNvPr>
          <p:cNvSpPr>
            <a:spLocks noGrp="1"/>
          </p:cNvSpPr>
          <p:nvPr>
            <p:ph type="title"/>
          </p:nvPr>
        </p:nvSpPr>
        <p:spPr>
          <a:xfrm>
            <a:off x="831851" y="1709740"/>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9CD1097-E967-802F-08F9-26D8F0E913BC}"/>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77DB174B-452F-EA43-BE6D-708A65C82CC6}"/>
              </a:ext>
            </a:extLst>
          </p:cNvPr>
          <p:cNvSpPr>
            <a:spLocks noGrp="1"/>
          </p:cNvSpPr>
          <p:nvPr>
            <p:ph type="dt" sz="half" idx="10"/>
          </p:nvPr>
        </p:nvSpPr>
        <p:spPr/>
        <p:txBody>
          <a:bodyPr/>
          <a:lstStyle/>
          <a:p>
            <a:fld id="{74B99CC1-5371-E040-BC8C-FBB91FE3FCBD}" type="datetimeFigureOut">
              <a:rPr kumimoji="1" lang="zh-CN" altLang="en-US" smtClean="0"/>
              <a:t>2022/11/29</a:t>
            </a:fld>
            <a:endParaRPr kumimoji="1" lang="zh-CN" altLang="en-US"/>
          </a:p>
        </p:txBody>
      </p:sp>
      <p:sp>
        <p:nvSpPr>
          <p:cNvPr id="5" name="页脚占位符 4">
            <a:extLst>
              <a:ext uri="{FF2B5EF4-FFF2-40B4-BE49-F238E27FC236}">
                <a16:creationId xmlns:a16="http://schemas.microsoft.com/office/drawing/2014/main" id="{A62363AC-4C84-B4BE-BF6A-C4B0174F10C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2E3AE91-FB15-E197-A3A9-738036213AFB}"/>
              </a:ext>
            </a:extLst>
          </p:cNvPr>
          <p:cNvSpPr>
            <a:spLocks noGrp="1"/>
          </p:cNvSpPr>
          <p:nvPr>
            <p:ph type="sldNum" sz="quarter" idx="12"/>
          </p:nvPr>
        </p:nvSpPr>
        <p:spPr/>
        <p:txBody>
          <a:body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1876130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798CE-6AF5-8C0E-87C5-F4D3646BAA5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FE15893-01DC-8B40-006A-89971078397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50AEC1F-A98D-3CF4-3859-C6C80459DBB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B5F5F4B-5625-4AB0-854C-6CF67268CCB9}"/>
              </a:ext>
            </a:extLst>
          </p:cNvPr>
          <p:cNvSpPr>
            <a:spLocks noGrp="1"/>
          </p:cNvSpPr>
          <p:nvPr>
            <p:ph type="dt" sz="half" idx="10"/>
          </p:nvPr>
        </p:nvSpPr>
        <p:spPr/>
        <p:txBody>
          <a:bodyPr/>
          <a:lstStyle/>
          <a:p>
            <a:fld id="{74B99CC1-5371-E040-BC8C-FBB91FE3FCBD}" type="datetimeFigureOut">
              <a:rPr kumimoji="1" lang="zh-CN" altLang="en-US" smtClean="0"/>
              <a:t>2022/11/29</a:t>
            </a:fld>
            <a:endParaRPr kumimoji="1" lang="zh-CN" altLang="en-US"/>
          </a:p>
        </p:txBody>
      </p:sp>
      <p:sp>
        <p:nvSpPr>
          <p:cNvPr id="6" name="页脚占位符 5">
            <a:extLst>
              <a:ext uri="{FF2B5EF4-FFF2-40B4-BE49-F238E27FC236}">
                <a16:creationId xmlns:a16="http://schemas.microsoft.com/office/drawing/2014/main" id="{C696FA54-54CC-7585-EF0E-D1E751F5908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EAF5C52-BD65-5E7F-8CA1-08490C94CBAC}"/>
              </a:ext>
            </a:extLst>
          </p:cNvPr>
          <p:cNvSpPr>
            <a:spLocks noGrp="1"/>
          </p:cNvSpPr>
          <p:nvPr>
            <p:ph type="sldNum" sz="quarter" idx="12"/>
          </p:nvPr>
        </p:nvSpPr>
        <p:spPr/>
        <p:txBody>
          <a:body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8738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1AC73-FA50-78F6-6A11-1446B074D758}"/>
              </a:ext>
            </a:extLst>
          </p:cNvPr>
          <p:cNvSpPr>
            <a:spLocks noGrp="1"/>
          </p:cNvSpPr>
          <p:nvPr>
            <p:ph type="title"/>
          </p:nvPr>
        </p:nvSpPr>
        <p:spPr>
          <a:xfrm>
            <a:off x="839788" y="365127"/>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2D39FA3-F885-3422-A051-AD89D2AB863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70306F00-03FC-7B60-D7D8-693494986991}"/>
              </a:ext>
            </a:extLst>
          </p:cNvPr>
          <p:cNvSpPr>
            <a:spLocks noGrp="1"/>
          </p:cNvSpPr>
          <p:nvPr>
            <p:ph sz="half" idx="2"/>
          </p:nvPr>
        </p:nvSpPr>
        <p:spPr>
          <a:xfrm>
            <a:off x="839789"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9414E09-14D4-ED95-139A-5A069488F9A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EB9C5DA-CF2D-47B9-495C-9FDC56329264}"/>
              </a:ext>
            </a:extLst>
          </p:cNvPr>
          <p:cNvSpPr>
            <a:spLocks noGrp="1"/>
          </p:cNvSpPr>
          <p:nvPr>
            <p:ph sz="quarter" idx="4"/>
          </p:nvPr>
        </p:nvSpPr>
        <p:spPr>
          <a:xfrm>
            <a:off x="6172201"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58A1464-DC46-23C1-223F-9F8091910151}"/>
              </a:ext>
            </a:extLst>
          </p:cNvPr>
          <p:cNvSpPr>
            <a:spLocks noGrp="1"/>
          </p:cNvSpPr>
          <p:nvPr>
            <p:ph type="dt" sz="half" idx="10"/>
          </p:nvPr>
        </p:nvSpPr>
        <p:spPr/>
        <p:txBody>
          <a:bodyPr/>
          <a:lstStyle/>
          <a:p>
            <a:fld id="{74B99CC1-5371-E040-BC8C-FBB91FE3FCBD}" type="datetimeFigureOut">
              <a:rPr kumimoji="1" lang="zh-CN" altLang="en-US" smtClean="0"/>
              <a:t>2022/11/29</a:t>
            </a:fld>
            <a:endParaRPr kumimoji="1" lang="zh-CN" altLang="en-US"/>
          </a:p>
        </p:txBody>
      </p:sp>
      <p:sp>
        <p:nvSpPr>
          <p:cNvPr id="8" name="页脚占位符 7">
            <a:extLst>
              <a:ext uri="{FF2B5EF4-FFF2-40B4-BE49-F238E27FC236}">
                <a16:creationId xmlns:a16="http://schemas.microsoft.com/office/drawing/2014/main" id="{56666216-BED1-0B1C-4B45-542867E9FDDD}"/>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8DF9252-F42B-F908-4E2A-0F04E4A19B6F}"/>
              </a:ext>
            </a:extLst>
          </p:cNvPr>
          <p:cNvSpPr>
            <a:spLocks noGrp="1"/>
          </p:cNvSpPr>
          <p:nvPr>
            <p:ph type="sldNum" sz="quarter" idx="12"/>
          </p:nvPr>
        </p:nvSpPr>
        <p:spPr/>
        <p:txBody>
          <a:body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3909868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90373-A538-7A8D-EC6C-5A7E32D1191C}"/>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E0C3A490-7787-DBE8-6C68-61A9A634F6B9}"/>
              </a:ext>
            </a:extLst>
          </p:cNvPr>
          <p:cNvSpPr>
            <a:spLocks noGrp="1"/>
          </p:cNvSpPr>
          <p:nvPr>
            <p:ph type="dt" sz="half" idx="10"/>
          </p:nvPr>
        </p:nvSpPr>
        <p:spPr/>
        <p:txBody>
          <a:bodyPr/>
          <a:lstStyle/>
          <a:p>
            <a:fld id="{74B99CC1-5371-E040-BC8C-FBB91FE3FCBD}" type="datetimeFigureOut">
              <a:rPr kumimoji="1" lang="zh-CN" altLang="en-US" smtClean="0"/>
              <a:t>2022/11/29</a:t>
            </a:fld>
            <a:endParaRPr kumimoji="1" lang="zh-CN" altLang="en-US"/>
          </a:p>
        </p:txBody>
      </p:sp>
      <p:sp>
        <p:nvSpPr>
          <p:cNvPr id="4" name="页脚占位符 3">
            <a:extLst>
              <a:ext uri="{FF2B5EF4-FFF2-40B4-BE49-F238E27FC236}">
                <a16:creationId xmlns:a16="http://schemas.microsoft.com/office/drawing/2014/main" id="{544B9311-771E-7E74-03B2-03C5FBD7191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7C58343-85A9-11C2-E096-670033BF5C9C}"/>
              </a:ext>
            </a:extLst>
          </p:cNvPr>
          <p:cNvSpPr>
            <a:spLocks noGrp="1"/>
          </p:cNvSpPr>
          <p:nvPr>
            <p:ph type="sldNum" sz="quarter" idx="12"/>
          </p:nvPr>
        </p:nvSpPr>
        <p:spPr/>
        <p:txBody>
          <a:body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2008424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835B17-D604-8C0E-A307-083233A6F4E5}"/>
              </a:ext>
            </a:extLst>
          </p:cNvPr>
          <p:cNvSpPr>
            <a:spLocks noGrp="1"/>
          </p:cNvSpPr>
          <p:nvPr>
            <p:ph type="dt" sz="half" idx="10"/>
          </p:nvPr>
        </p:nvSpPr>
        <p:spPr/>
        <p:txBody>
          <a:bodyPr/>
          <a:lstStyle/>
          <a:p>
            <a:fld id="{74B99CC1-5371-E040-BC8C-FBB91FE3FCBD}" type="datetimeFigureOut">
              <a:rPr kumimoji="1" lang="zh-CN" altLang="en-US" smtClean="0"/>
              <a:t>2022/11/29</a:t>
            </a:fld>
            <a:endParaRPr kumimoji="1" lang="zh-CN" altLang="en-US"/>
          </a:p>
        </p:txBody>
      </p:sp>
      <p:sp>
        <p:nvSpPr>
          <p:cNvPr id="3" name="页脚占位符 2">
            <a:extLst>
              <a:ext uri="{FF2B5EF4-FFF2-40B4-BE49-F238E27FC236}">
                <a16:creationId xmlns:a16="http://schemas.microsoft.com/office/drawing/2014/main" id="{5095C40C-F05E-70A3-2BB2-73B7551A6F8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A8D6B968-EE1E-6947-6757-A5D08D077196}"/>
              </a:ext>
            </a:extLst>
          </p:cNvPr>
          <p:cNvSpPr>
            <a:spLocks noGrp="1"/>
          </p:cNvSpPr>
          <p:nvPr>
            <p:ph type="sldNum" sz="quarter" idx="12"/>
          </p:nvPr>
        </p:nvSpPr>
        <p:spPr/>
        <p:txBody>
          <a:body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1576683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25ED2-D375-50D3-1BA8-65D82FAE234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9912DEE-DE69-2902-03B2-E455E9CE5AC6}"/>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40B430E-1B74-FBD3-8620-8B47C523CFBD}"/>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4B812EF-9F72-DE62-3AF2-780F81A00C56}"/>
              </a:ext>
            </a:extLst>
          </p:cNvPr>
          <p:cNvSpPr>
            <a:spLocks noGrp="1"/>
          </p:cNvSpPr>
          <p:nvPr>
            <p:ph type="dt" sz="half" idx="10"/>
          </p:nvPr>
        </p:nvSpPr>
        <p:spPr/>
        <p:txBody>
          <a:bodyPr/>
          <a:lstStyle/>
          <a:p>
            <a:fld id="{74B99CC1-5371-E040-BC8C-FBB91FE3FCBD}" type="datetimeFigureOut">
              <a:rPr kumimoji="1" lang="zh-CN" altLang="en-US" smtClean="0"/>
              <a:t>2022/11/29</a:t>
            </a:fld>
            <a:endParaRPr kumimoji="1" lang="zh-CN" altLang="en-US"/>
          </a:p>
        </p:txBody>
      </p:sp>
      <p:sp>
        <p:nvSpPr>
          <p:cNvPr id="6" name="页脚占位符 5">
            <a:extLst>
              <a:ext uri="{FF2B5EF4-FFF2-40B4-BE49-F238E27FC236}">
                <a16:creationId xmlns:a16="http://schemas.microsoft.com/office/drawing/2014/main" id="{92D41322-730D-18B2-9510-6A5AD9F32D2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076F33F-836C-1FD2-FC44-65B33A95E96B}"/>
              </a:ext>
            </a:extLst>
          </p:cNvPr>
          <p:cNvSpPr>
            <a:spLocks noGrp="1"/>
          </p:cNvSpPr>
          <p:nvPr>
            <p:ph type="sldNum" sz="quarter" idx="12"/>
          </p:nvPr>
        </p:nvSpPr>
        <p:spPr/>
        <p:txBody>
          <a:body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366492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8F1F4-B374-EC44-CEF6-5E9E6E08933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6E79BC2-466C-6AD9-062E-5416BBBFFE38}"/>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kumimoji="1" lang="zh-CN" altLang="en-US"/>
          </a:p>
        </p:txBody>
      </p:sp>
      <p:sp>
        <p:nvSpPr>
          <p:cNvPr id="4" name="文本占位符 3">
            <a:extLst>
              <a:ext uri="{FF2B5EF4-FFF2-40B4-BE49-F238E27FC236}">
                <a16:creationId xmlns:a16="http://schemas.microsoft.com/office/drawing/2014/main" id="{10C60726-6D4A-E2F3-F5B0-F0C358C3479F}"/>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33B66A2-EC3B-A8EC-B975-EB785FC9E397}"/>
              </a:ext>
            </a:extLst>
          </p:cNvPr>
          <p:cNvSpPr>
            <a:spLocks noGrp="1"/>
          </p:cNvSpPr>
          <p:nvPr>
            <p:ph type="dt" sz="half" idx="10"/>
          </p:nvPr>
        </p:nvSpPr>
        <p:spPr/>
        <p:txBody>
          <a:bodyPr/>
          <a:lstStyle/>
          <a:p>
            <a:fld id="{74B99CC1-5371-E040-BC8C-FBB91FE3FCBD}" type="datetimeFigureOut">
              <a:rPr kumimoji="1" lang="zh-CN" altLang="en-US" smtClean="0"/>
              <a:t>2022/11/29</a:t>
            </a:fld>
            <a:endParaRPr kumimoji="1" lang="zh-CN" altLang="en-US"/>
          </a:p>
        </p:txBody>
      </p:sp>
      <p:sp>
        <p:nvSpPr>
          <p:cNvPr id="6" name="页脚占位符 5">
            <a:extLst>
              <a:ext uri="{FF2B5EF4-FFF2-40B4-BE49-F238E27FC236}">
                <a16:creationId xmlns:a16="http://schemas.microsoft.com/office/drawing/2014/main" id="{F8E55264-5031-DE01-309B-E467D30600E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2B5F25A-B3A1-EC68-E80E-96C7D42BB070}"/>
              </a:ext>
            </a:extLst>
          </p:cNvPr>
          <p:cNvSpPr>
            <a:spLocks noGrp="1"/>
          </p:cNvSpPr>
          <p:nvPr>
            <p:ph type="sldNum" sz="quarter" idx="12"/>
          </p:nvPr>
        </p:nvSpPr>
        <p:spPr/>
        <p:txBody>
          <a:body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2113061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009B74C-4704-2346-DAE7-AE8228192AD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F96A8F4-5331-4865-EEE1-FD5088C048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CA6E29F-31F4-208F-53E8-E3ED4C874FFA}"/>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B99CC1-5371-E040-BC8C-FBB91FE3FCBD}" type="datetimeFigureOut">
              <a:rPr kumimoji="1" lang="zh-CN" altLang="en-US" smtClean="0"/>
              <a:t>2022/11/29</a:t>
            </a:fld>
            <a:endParaRPr kumimoji="1" lang="zh-CN" altLang="en-US"/>
          </a:p>
        </p:txBody>
      </p:sp>
      <p:sp>
        <p:nvSpPr>
          <p:cNvPr id="5" name="页脚占位符 4">
            <a:extLst>
              <a:ext uri="{FF2B5EF4-FFF2-40B4-BE49-F238E27FC236}">
                <a16:creationId xmlns:a16="http://schemas.microsoft.com/office/drawing/2014/main" id="{FD0B4899-9C77-3D83-7A79-BE4E41DBD66E}"/>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6165FC2-7720-C95A-ADA1-4940BF3B450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610794-BEDF-FE47-AE26-8C7543D73843}" type="slidenum">
              <a:rPr kumimoji="1" lang="zh-CN" altLang="en-US" smtClean="0"/>
              <a:t>‹#›</a:t>
            </a:fld>
            <a:endParaRPr kumimoji="1" lang="zh-CN" altLang="en-US"/>
          </a:p>
        </p:txBody>
      </p:sp>
    </p:spTree>
    <p:extLst>
      <p:ext uri="{BB962C8B-B14F-4D97-AF65-F5344CB8AC3E}">
        <p14:creationId xmlns:p14="http://schemas.microsoft.com/office/powerpoint/2010/main" val="108833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1EEBA9C-4F33-49B6-D300-B849A69ED7E8}"/>
              </a:ext>
            </a:extLst>
          </p:cNvPr>
          <p:cNvSpPr txBox="1"/>
          <p:nvPr/>
        </p:nvSpPr>
        <p:spPr>
          <a:xfrm>
            <a:off x="609912" y="4800392"/>
            <a:ext cx="10972176" cy="960328"/>
          </a:xfrm>
          <a:prstGeom prst="rect">
            <a:avLst/>
          </a:prstGeom>
          <a:noFill/>
        </p:spPr>
        <p:txBody>
          <a:bodyPr wrap="square">
            <a:spAutoFit/>
          </a:bodyPr>
          <a:lstStyle/>
          <a:p>
            <a:pPr algn="ctr">
              <a:lnSpc>
                <a:spcPct val="150000"/>
              </a:lnSpc>
            </a:pPr>
            <a:r>
              <a:rPr lang="en-US" altLang="zh-CN" sz="2000" dirty="0">
                <a:latin typeface="Times New Roman" panose="02020603050405020304" pitchFamily="18" charset="0"/>
                <a:ea typeface="Apple Symbols" panose="02000000000000000000" pitchFamily="2" charset="-79"/>
                <a:cs typeface="Times New Roman" panose="02020603050405020304" pitchFamily="18" charset="0"/>
              </a:rPr>
              <a:t>Qie Sima, Sinan Tan, </a:t>
            </a:r>
            <a:r>
              <a:rPr lang="en-US" altLang="zh-CN" sz="2000" dirty="0" err="1">
                <a:latin typeface="Times New Roman" panose="02020603050405020304" pitchFamily="18" charset="0"/>
                <a:ea typeface="Apple Symbols" panose="02000000000000000000" pitchFamily="2" charset="-79"/>
                <a:cs typeface="Times New Roman" panose="02020603050405020304" pitchFamily="18" charset="0"/>
              </a:rPr>
              <a:t>Huaping</a:t>
            </a:r>
            <a:r>
              <a:rPr lang="en-US" altLang="zh-CN" sz="2000" dirty="0">
                <a:latin typeface="Times New Roman" panose="02020603050405020304" pitchFamily="18" charset="0"/>
                <a:ea typeface="Apple Symbols" panose="02000000000000000000" pitchFamily="2" charset="-79"/>
                <a:cs typeface="Times New Roman" panose="02020603050405020304" pitchFamily="18" charset="0"/>
              </a:rPr>
              <a:t> Liu</a:t>
            </a:r>
          </a:p>
          <a:p>
            <a:pPr algn="ctr">
              <a:lnSpc>
                <a:spcPct val="150000"/>
              </a:lnSpc>
            </a:pPr>
            <a:r>
              <a:rPr lang="en-US" altLang="zh-CN" sz="2000" dirty="0">
                <a:latin typeface="Times New Roman" panose="02020603050405020304" pitchFamily="18" charset="0"/>
                <a:ea typeface="Apple Symbols" panose="02000000000000000000" pitchFamily="2" charset="-79"/>
                <a:cs typeface="Times New Roman" panose="02020603050405020304" pitchFamily="18" charset="0"/>
              </a:rPr>
              <a:t>Tsinghua University</a:t>
            </a:r>
            <a:endParaRPr lang="zh-CN" altLang="en-US" sz="2000" dirty="0">
              <a:latin typeface="Times New Roman" panose="02020603050405020304" pitchFamily="18" charset="0"/>
              <a:ea typeface="Apple Symbols" panose="02000000000000000000" pitchFamily="2" charset="-79"/>
              <a:cs typeface="Times New Roman" panose="02020603050405020304" pitchFamily="18" charset="0"/>
            </a:endParaRPr>
          </a:p>
        </p:txBody>
      </p:sp>
      <p:sp>
        <p:nvSpPr>
          <p:cNvPr id="2" name="矩形 1">
            <a:extLst>
              <a:ext uri="{FF2B5EF4-FFF2-40B4-BE49-F238E27FC236}">
                <a16:creationId xmlns:a16="http://schemas.microsoft.com/office/drawing/2014/main" id="{28F16237-8392-EFC1-8FF5-301B377FB1F8}"/>
              </a:ext>
            </a:extLst>
          </p:cNvPr>
          <p:cNvSpPr/>
          <p:nvPr/>
        </p:nvSpPr>
        <p:spPr>
          <a:xfrm>
            <a:off x="0" y="1560577"/>
            <a:ext cx="12192000" cy="2504108"/>
          </a:xfrm>
          <a:prstGeom prst="rect">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框 4">
            <a:extLst>
              <a:ext uri="{FF2B5EF4-FFF2-40B4-BE49-F238E27FC236}">
                <a16:creationId xmlns:a16="http://schemas.microsoft.com/office/drawing/2014/main" id="{356104F6-688C-B4CF-655E-18C7E957AB6A}"/>
              </a:ext>
            </a:extLst>
          </p:cNvPr>
          <p:cNvSpPr txBox="1"/>
          <p:nvPr/>
        </p:nvSpPr>
        <p:spPr>
          <a:xfrm>
            <a:off x="920022" y="1923962"/>
            <a:ext cx="10351959" cy="1654748"/>
          </a:xfrm>
          <a:prstGeom prst="rect">
            <a:avLst/>
          </a:prstGeom>
          <a:noFill/>
        </p:spPr>
        <p:txBody>
          <a:bodyPr wrap="square">
            <a:spAutoFit/>
          </a:bodyPr>
          <a:lstStyle/>
          <a:p>
            <a:pPr algn="ctr">
              <a:lnSpc>
                <a:spcPct val="150000"/>
              </a:lnSpc>
            </a:pPr>
            <a:r>
              <a:rPr lang="en-US" altLang="zh-CN" sz="3600" dirty="0">
                <a:solidFill>
                  <a:schemeClr val="bg1"/>
                </a:solidFill>
                <a:latin typeface="Times New Roman" panose="02020603050405020304" pitchFamily="18" charset="0"/>
                <a:ea typeface="Apple Symbols" panose="02000000000000000000" pitchFamily="2" charset="-79"/>
                <a:cs typeface="Times New Roman" panose="02020603050405020304" pitchFamily="18" charset="0"/>
              </a:rPr>
              <a:t>Embodied Referring Expression for Manipulation Question Answering in Interactive Environment</a:t>
            </a:r>
            <a:endParaRPr lang="zh-CN" altLang="en-US" sz="3600" dirty="0">
              <a:solidFill>
                <a:schemeClr val="bg1"/>
              </a:solidFill>
              <a:latin typeface="Times New Roman" panose="02020603050405020304" pitchFamily="18" charset="0"/>
              <a:ea typeface="Apple Symbols" panose="02000000000000000000" pitchFamily="2" charset="-79"/>
              <a:cs typeface="Times New Roman" panose="02020603050405020304" pitchFamily="18" charset="0"/>
            </a:endParaRPr>
          </a:p>
        </p:txBody>
      </p:sp>
    </p:spTree>
    <p:extLst>
      <p:ext uri="{BB962C8B-B14F-4D97-AF65-F5344CB8AC3E}">
        <p14:creationId xmlns:p14="http://schemas.microsoft.com/office/powerpoint/2010/main" val="2595664168"/>
      </p:ext>
    </p:extLst>
  </p:cSld>
  <p:clrMapOvr>
    <a:masterClrMapping/>
  </p:clrMapOvr>
  <mc:AlternateContent xmlns:mc="http://schemas.openxmlformats.org/markup-compatibility/2006" xmlns:p14="http://schemas.microsoft.com/office/powerpoint/2010/main">
    <mc:Choice Requires="p14">
      <p:transition spd="slow" p14:dur="2000" advTm="3547"/>
    </mc:Choice>
    <mc:Fallback xmlns="">
      <p:transition spd="slow" advTm="354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30334-CD25-4A5F-9AC7-895D9F2C371C}"/>
              </a:ext>
            </a:extLst>
          </p:cNvPr>
          <p:cNvSpPr>
            <a:spLocks noGrp="1"/>
          </p:cNvSpPr>
          <p:nvPr>
            <p:ph type="title"/>
          </p:nvPr>
        </p:nvSpPr>
        <p:spPr/>
        <p:txBody>
          <a:bodyPr/>
          <a:lstStyle/>
          <a:p>
            <a:r>
              <a:rPr lang="en-US" altLang="zh-CN" dirty="0"/>
              <a:t>Experimental Results</a:t>
            </a:r>
            <a:endParaRPr lang="zh-CN" altLang="en-US" dirty="0"/>
          </a:p>
        </p:txBody>
      </p:sp>
      <p:sp>
        <p:nvSpPr>
          <p:cNvPr id="3" name="内容占位符 2">
            <a:extLst>
              <a:ext uri="{FF2B5EF4-FFF2-40B4-BE49-F238E27FC236}">
                <a16:creationId xmlns:a16="http://schemas.microsoft.com/office/drawing/2014/main" id="{D8E1C972-308B-4A62-B836-7B9296659A19}"/>
              </a:ext>
            </a:extLst>
          </p:cNvPr>
          <p:cNvSpPr>
            <a:spLocks noGrp="1"/>
          </p:cNvSpPr>
          <p:nvPr>
            <p:ph idx="1"/>
          </p:nvPr>
        </p:nvSpPr>
        <p:spPr>
          <a:xfrm>
            <a:off x="626737" y="1442486"/>
            <a:ext cx="10903037" cy="4749526"/>
          </a:xfrm>
        </p:spPr>
        <p:txBody>
          <a:bodyPr/>
          <a:lstStyle/>
          <a:p>
            <a:r>
              <a:rPr lang="en-US" altLang="zh-CN" dirty="0"/>
              <a:t>To validate the effectiveness of our proposed model, we separately compare our navigation and comprehension results with the state-of-the-art methods(</a:t>
            </a:r>
            <a:r>
              <a:rPr lang="en-US" altLang="zh-CN" dirty="0" err="1"/>
              <a:t>SoTAs</a:t>
            </a:r>
            <a:r>
              <a:rPr lang="en-US" altLang="zh-CN" dirty="0"/>
              <a:t>) on our proposed benchmark dataset. The result are presented in Table. S</a:t>
            </a:r>
            <a:r>
              <a:rPr lang="en-US" altLang="zh-CN" sz="1399" dirty="0"/>
              <a:t>N</a:t>
            </a:r>
            <a:r>
              <a:rPr lang="en-US" altLang="zh-CN" dirty="0"/>
              <a:t>,S</a:t>
            </a:r>
            <a:r>
              <a:rPr lang="en-US" altLang="zh-CN" sz="1399" dirty="0"/>
              <a:t>L</a:t>
            </a:r>
            <a:r>
              <a:rPr lang="en-US" altLang="zh-CN" dirty="0"/>
              <a:t>,S</a:t>
            </a:r>
            <a:r>
              <a:rPr lang="en-US" altLang="zh-CN" sz="1399" dirty="0"/>
              <a:t>QA</a:t>
            </a:r>
            <a:r>
              <a:rPr lang="en-US" altLang="zh-CN" dirty="0"/>
              <a:t> denotes the ratio of samples successfully navigated to goal position, successfully localized at goal position(meaning referring expression comprehended for our model) and correctly answered out of all samples in REMQA dataset.</a:t>
            </a:r>
            <a:endParaRPr lang="zh-CN" altLang="en-US" dirty="0"/>
          </a:p>
        </p:txBody>
      </p:sp>
      <p:pic>
        <p:nvPicPr>
          <p:cNvPr id="5" name="图片 4">
            <a:extLst>
              <a:ext uri="{FF2B5EF4-FFF2-40B4-BE49-F238E27FC236}">
                <a16:creationId xmlns:a16="http://schemas.microsoft.com/office/drawing/2014/main" id="{96F5339F-DBB1-4320-B67E-02C49DC673DE}"/>
              </a:ext>
            </a:extLst>
          </p:cNvPr>
          <p:cNvPicPr>
            <a:picLocks noChangeAspect="1"/>
          </p:cNvPicPr>
          <p:nvPr/>
        </p:nvPicPr>
        <p:blipFill>
          <a:blip r:embed="rId2"/>
          <a:stretch>
            <a:fillRect/>
          </a:stretch>
        </p:blipFill>
        <p:spPr>
          <a:xfrm>
            <a:off x="-228600" y="4589966"/>
            <a:ext cx="12194778" cy="2811790"/>
          </a:xfrm>
          <a:prstGeom prst="rect">
            <a:avLst/>
          </a:prstGeom>
        </p:spPr>
      </p:pic>
    </p:spTree>
    <p:extLst>
      <p:ext uri="{BB962C8B-B14F-4D97-AF65-F5344CB8AC3E}">
        <p14:creationId xmlns:p14="http://schemas.microsoft.com/office/powerpoint/2010/main" val="1038962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941176-6BA9-50B7-21BA-0E7E4050D1F6}"/>
              </a:ext>
            </a:extLst>
          </p:cNvPr>
          <p:cNvSpPr txBox="1"/>
          <p:nvPr/>
        </p:nvSpPr>
        <p:spPr>
          <a:xfrm>
            <a:off x="2365379" y="143585"/>
            <a:ext cx="7461244" cy="646331"/>
          </a:xfrm>
          <a:prstGeom prst="rect">
            <a:avLst/>
          </a:prstGeom>
          <a:noFill/>
        </p:spPr>
        <p:txBody>
          <a:bodyPr wrap="square" rtlCol="0">
            <a:spAutoFit/>
          </a:bodyPr>
          <a:lstStyle/>
          <a:p>
            <a:pPr algn="ctr"/>
            <a:r>
              <a:rPr lang="en"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rPr>
              <a:t>Experimental Results</a:t>
            </a:r>
          </a:p>
        </p:txBody>
      </p:sp>
      <p:cxnSp>
        <p:nvCxnSpPr>
          <p:cNvPr id="5" name="直接连接符 23">
            <a:extLst>
              <a:ext uri="{FF2B5EF4-FFF2-40B4-BE49-F238E27FC236}">
                <a16:creationId xmlns:a16="http://schemas.microsoft.com/office/drawing/2014/main" id="{16055423-C851-6DE6-4195-AB6696F4BB0B}"/>
              </a:ext>
            </a:extLst>
          </p:cNvPr>
          <p:cNvCxnSpPr>
            <a:cxnSpLocks/>
          </p:cNvCxnSpPr>
          <p:nvPr/>
        </p:nvCxnSpPr>
        <p:spPr>
          <a:xfrm>
            <a:off x="208344" y="907225"/>
            <a:ext cx="11825160" cy="0"/>
          </a:xfrm>
          <a:prstGeom prst="line">
            <a:avLst/>
          </a:prstGeom>
          <a:ln w="57150"/>
        </p:spPr>
        <p:style>
          <a:lnRef idx="3">
            <a:schemeClr val="accent1"/>
          </a:lnRef>
          <a:fillRef idx="0">
            <a:schemeClr val="accent1"/>
          </a:fillRef>
          <a:effectRef idx="2">
            <a:schemeClr val="accent1"/>
          </a:effectRef>
          <a:fontRef idx="minor">
            <a:schemeClr val="tx1"/>
          </a:fontRef>
        </p:style>
      </p:cxnSp>
      <p:pic>
        <p:nvPicPr>
          <p:cNvPr id="2" name="remqa_video">
            <a:hlinkClick r:id="" action="ppaction://media"/>
            <a:extLst>
              <a:ext uri="{FF2B5EF4-FFF2-40B4-BE49-F238E27FC236}">
                <a16:creationId xmlns:a16="http://schemas.microsoft.com/office/drawing/2014/main" id="{5F0F22A5-092C-4B00-AE93-678BB5C1AB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63634" y="1257304"/>
            <a:ext cx="5347365" cy="5330389"/>
          </a:xfrm>
          <a:prstGeom prst="rect">
            <a:avLst/>
          </a:prstGeom>
        </p:spPr>
      </p:pic>
      <p:sp>
        <p:nvSpPr>
          <p:cNvPr id="3" name="矩形 2">
            <a:extLst>
              <a:ext uri="{FF2B5EF4-FFF2-40B4-BE49-F238E27FC236}">
                <a16:creationId xmlns:a16="http://schemas.microsoft.com/office/drawing/2014/main" id="{2E0F610F-A731-4792-80E2-DED449B53336}"/>
              </a:ext>
            </a:extLst>
          </p:cNvPr>
          <p:cNvSpPr/>
          <p:nvPr/>
        </p:nvSpPr>
        <p:spPr>
          <a:xfrm>
            <a:off x="208344" y="1817638"/>
            <a:ext cx="6096000" cy="2308324"/>
          </a:xfrm>
          <a:prstGeom prst="rect">
            <a:avLst/>
          </a:prstGeom>
        </p:spPr>
        <p:txBody>
          <a:bodyPr>
            <a:spAutoFit/>
          </a:bodyPr>
          <a:lstStyle/>
          <a:p>
            <a:r>
              <a:rPr lang="en-US" altLang="zh-CN" sz="2400" dirty="0">
                <a:latin typeface="Times New Roman" panose="02020603050405020304" pitchFamily="18" charset="0"/>
                <a:cs typeface="Times New Roman" panose="02020603050405020304" pitchFamily="18" charset="0"/>
              </a:rPr>
              <a:t>A demo video of selected task episodes is presented</a:t>
            </a:r>
          </a:p>
          <a:p>
            <a:r>
              <a:rPr lang="en-US" altLang="zh-CN" sz="2400" b="1" dirty="0">
                <a:latin typeface="Times New Roman" panose="02020603050405020304" pitchFamily="18" charset="0"/>
                <a:cs typeface="Times New Roman" panose="02020603050405020304" pitchFamily="18" charset="0"/>
              </a:rPr>
              <a:t>Question: Is there a cup in the cabinet above the coffee machine?</a:t>
            </a:r>
          </a:p>
          <a:p>
            <a:r>
              <a:rPr lang="en-US" altLang="zh-CN" sz="2400" dirty="0">
                <a:latin typeface="Times New Roman" panose="02020603050405020304" pitchFamily="18" charset="0"/>
                <a:cs typeface="Times New Roman" panose="02020603050405020304" pitchFamily="18" charset="0"/>
              </a:rPr>
              <a:t>The manipulator agent successfully explore the room and find the cup at the end</a:t>
            </a:r>
          </a:p>
        </p:txBody>
      </p:sp>
    </p:spTree>
    <p:extLst>
      <p:ext uri="{BB962C8B-B14F-4D97-AF65-F5344CB8AC3E}">
        <p14:creationId xmlns:p14="http://schemas.microsoft.com/office/powerpoint/2010/main" val="3202437874"/>
      </p:ext>
    </p:extLst>
  </p:cSld>
  <p:clrMapOvr>
    <a:masterClrMapping/>
  </p:clrMapOvr>
  <mc:AlternateContent xmlns:mc="http://schemas.openxmlformats.org/markup-compatibility/2006" xmlns:p14="http://schemas.microsoft.com/office/powerpoint/2010/main">
    <mc:Choice Requires="p14">
      <p:transition spd="slow" p14:dur="2000" advTm="32868"/>
    </mc:Choice>
    <mc:Fallback xmlns="">
      <p:transition spd="slow" advTm="328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2199" objId="2"/>
        <p14:triggerEvt type="onClick" time="2199" objId="2"/>
        <p14:stopEvt time="32868"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941176-6BA9-50B7-21BA-0E7E4050D1F6}"/>
              </a:ext>
            </a:extLst>
          </p:cNvPr>
          <p:cNvSpPr txBox="1"/>
          <p:nvPr/>
        </p:nvSpPr>
        <p:spPr>
          <a:xfrm>
            <a:off x="2365379" y="143585"/>
            <a:ext cx="7461244" cy="646331"/>
          </a:xfrm>
          <a:prstGeom prst="rect">
            <a:avLst/>
          </a:prstGeom>
          <a:noFill/>
        </p:spPr>
        <p:txBody>
          <a:bodyPr wrap="square" rtlCol="0">
            <a:spAutoFit/>
          </a:bodyPr>
          <a:lstStyle/>
          <a:p>
            <a:pPr algn="ctr"/>
            <a:r>
              <a:rPr lang="en"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rPr>
              <a:t>Introduction</a:t>
            </a:r>
          </a:p>
        </p:txBody>
      </p:sp>
      <p:cxnSp>
        <p:nvCxnSpPr>
          <p:cNvPr id="5" name="直接连接符 23">
            <a:extLst>
              <a:ext uri="{FF2B5EF4-FFF2-40B4-BE49-F238E27FC236}">
                <a16:creationId xmlns:a16="http://schemas.microsoft.com/office/drawing/2014/main" id="{16055423-C851-6DE6-4195-AB6696F4BB0B}"/>
              </a:ext>
            </a:extLst>
          </p:cNvPr>
          <p:cNvCxnSpPr>
            <a:cxnSpLocks/>
          </p:cNvCxnSpPr>
          <p:nvPr/>
        </p:nvCxnSpPr>
        <p:spPr>
          <a:xfrm>
            <a:off x="208344" y="907225"/>
            <a:ext cx="11825160"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 name="矩形 6">
            <a:extLst>
              <a:ext uri="{FF2B5EF4-FFF2-40B4-BE49-F238E27FC236}">
                <a16:creationId xmlns:a16="http://schemas.microsoft.com/office/drawing/2014/main" id="{6B54769B-456F-BFC8-5744-B3A522C3B17C}"/>
              </a:ext>
            </a:extLst>
          </p:cNvPr>
          <p:cNvSpPr/>
          <p:nvPr/>
        </p:nvSpPr>
        <p:spPr>
          <a:xfrm>
            <a:off x="152978" y="927294"/>
            <a:ext cx="10976985" cy="1569660"/>
          </a:xfrm>
          <a:prstGeom prst="rect">
            <a:avLst/>
          </a:prstGeom>
        </p:spPr>
        <p:txBody>
          <a:bodyPr wrap="square">
            <a:spAutoFit/>
          </a:bodyPr>
          <a:lstStyle/>
          <a:p>
            <a:pPr marL="342891" indent="-342891" algn="jus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ability to actively interactive with surrounding environment to render more information is long anticipated by robot community. </a:t>
            </a:r>
            <a:endParaRPr lang="en" altLang="zh-CN" sz="2400" dirty="0">
              <a:latin typeface="Times New Roman" panose="02020603050405020304" pitchFamily="18" charset="0"/>
              <a:cs typeface="Times New Roman" panose="02020603050405020304" pitchFamily="18" charset="0"/>
            </a:endParaRPr>
          </a:p>
          <a:p>
            <a:pPr marL="342891" indent="-342891" algn="just">
              <a:buFont typeface="Wingdings" panose="05000000000000000000" pitchFamily="2" charset="2"/>
              <a:buChar char="Ø"/>
            </a:pPr>
            <a:r>
              <a:rPr lang="en" altLang="zh-CN" sz="24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Referring </a:t>
            </a:r>
            <a:r>
              <a:rPr lang="fr-FR" altLang="zh-CN" sz="24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Expression Comprehension (REC) </a:t>
            </a:r>
            <a:r>
              <a:rPr lang="en-US" altLang="zh-CN" sz="24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rPr>
              <a:t>has been well studied on static dataset and transferred to embodied scenarios in recent years.</a:t>
            </a:r>
          </a:p>
        </p:txBody>
      </p:sp>
      <p:pic>
        <p:nvPicPr>
          <p:cNvPr id="13" name="Google Shape;163;p27">
            <a:extLst>
              <a:ext uri="{FF2B5EF4-FFF2-40B4-BE49-F238E27FC236}">
                <a16:creationId xmlns:a16="http://schemas.microsoft.com/office/drawing/2014/main" id="{F5C8AFBE-CA85-416E-9B04-2A3968ABEB74}"/>
              </a:ext>
            </a:extLst>
          </p:cNvPr>
          <p:cNvPicPr preferRelativeResize="0"/>
          <p:nvPr/>
        </p:nvPicPr>
        <p:blipFill rotWithShape="1">
          <a:blip r:embed="rId3">
            <a:alphaModFix/>
          </a:blip>
          <a:srcRect l="33500" r="33733" b="9771"/>
          <a:stretch/>
        </p:blipFill>
        <p:spPr>
          <a:xfrm>
            <a:off x="7884606" y="2616112"/>
            <a:ext cx="3616830" cy="2573619"/>
          </a:xfrm>
          <a:prstGeom prst="rect">
            <a:avLst/>
          </a:prstGeom>
          <a:noFill/>
          <a:ln>
            <a:noFill/>
          </a:ln>
        </p:spPr>
      </p:pic>
      <p:pic>
        <p:nvPicPr>
          <p:cNvPr id="1028" name="Picture 4" descr="RefCOCO Dataset | Papers With Code">
            <a:extLst>
              <a:ext uri="{FF2B5EF4-FFF2-40B4-BE49-F238E27FC236}">
                <a16:creationId xmlns:a16="http://schemas.microsoft.com/office/drawing/2014/main" id="{88C21D7D-5BE8-4E5D-9101-FD6DB29FEE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33" t="12416" r="34375" b="2832"/>
          <a:stretch/>
        </p:blipFill>
        <p:spPr bwMode="auto">
          <a:xfrm>
            <a:off x="1048546" y="2517023"/>
            <a:ext cx="3041700" cy="3130834"/>
          </a:xfrm>
          <a:prstGeom prst="rect">
            <a:avLst/>
          </a:prstGeom>
          <a:noFill/>
          <a:extLst>
            <a:ext uri="{909E8E84-426E-40DD-AFC4-6F175D3DCCD1}">
              <a14:hiddenFill xmlns:a14="http://schemas.microsoft.com/office/drawing/2010/main">
                <a:solidFill>
                  <a:srgbClr val="FFFFFF"/>
                </a:solidFill>
              </a14:hiddenFill>
            </a:ext>
          </a:extLst>
        </p:spPr>
      </p:pic>
      <p:sp>
        <p:nvSpPr>
          <p:cNvPr id="3" name="箭头: 右 2">
            <a:extLst>
              <a:ext uri="{FF2B5EF4-FFF2-40B4-BE49-F238E27FC236}">
                <a16:creationId xmlns:a16="http://schemas.microsoft.com/office/drawing/2014/main" id="{6582CF2D-666E-4D89-9E23-7C65F5FD3E5B}"/>
              </a:ext>
            </a:extLst>
          </p:cNvPr>
          <p:cNvSpPr/>
          <p:nvPr/>
        </p:nvSpPr>
        <p:spPr>
          <a:xfrm>
            <a:off x="4935311" y="3833841"/>
            <a:ext cx="2104230" cy="522924"/>
          </a:xfrm>
          <a:prstGeom prst="rightArrow">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E722E9C-DDC2-4CF3-B226-5C508824FFC6}"/>
              </a:ext>
            </a:extLst>
          </p:cNvPr>
          <p:cNvSpPr txBox="1"/>
          <p:nvPr/>
        </p:nvSpPr>
        <p:spPr>
          <a:xfrm>
            <a:off x="1138292" y="5923593"/>
            <a:ext cx="331470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REC on static dataset</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E45B2ADF-A438-436D-93AA-6D32050D762E}"/>
              </a:ext>
            </a:extLst>
          </p:cNvPr>
          <p:cNvSpPr txBox="1"/>
          <p:nvPr/>
        </p:nvSpPr>
        <p:spPr>
          <a:xfrm>
            <a:off x="7953372" y="5923592"/>
            <a:ext cx="3746502"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REC on embodied scenario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578089"/>
      </p:ext>
    </p:extLst>
  </p:cSld>
  <p:clrMapOvr>
    <a:masterClrMapping/>
  </p:clrMapOvr>
  <mc:AlternateContent xmlns:mc="http://schemas.openxmlformats.org/markup-compatibility/2006" xmlns:p14="http://schemas.microsoft.com/office/powerpoint/2010/main">
    <mc:Choice Requires="p14">
      <p:transition spd="slow" p14:dur="2000" advTm="5447"/>
    </mc:Choice>
    <mc:Fallback xmlns="">
      <p:transition spd="slow" advTm="544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941176-6BA9-50B7-21BA-0E7E4050D1F6}"/>
              </a:ext>
            </a:extLst>
          </p:cNvPr>
          <p:cNvSpPr txBox="1"/>
          <p:nvPr/>
        </p:nvSpPr>
        <p:spPr>
          <a:xfrm>
            <a:off x="2365379" y="143585"/>
            <a:ext cx="7461244" cy="646331"/>
          </a:xfrm>
          <a:prstGeom prst="rect">
            <a:avLst/>
          </a:prstGeom>
          <a:noFill/>
        </p:spPr>
        <p:txBody>
          <a:bodyPr wrap="square" rtlCol="0">
            <a:spAutoFit/>
          </a:bodyPr>
          <a:lstStyle/>
          <a:p>
            <a:pPr algn="ctr"/>
            <a:r>
              <a:rPr lang="en"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rPr>
              <a:t>Introduction</a:t>
            </a:r>
          </a:p>
        </p:txBody>
      </p:sp>
      <p:cxnSp>
        <p:nvCxnSpPr>
          <p:cNvPr id="5" name="直接连接符 23">
            <a:extLst>
              <a:ext uri="{FF2B5EF4-FFF2-40B4-BE49-F238E27FC236}">
                <a16:creationId xmlns:a16="http://schemas.microsoft.com/office/drawing/2014/main" id="{16055423-C851-6DE6-4195-AB6696F4BB0B}"/>
              </a:ext>
            </a:extLst>
          </p:cNvPr>
          <p:cNvCxnSpPr>
            <a:cxnSpLocks/>
          </p:cNvCxnSpPr>
          <p:nvPr/>
        </p:nvCxnSpPr>
        <p:spPr>
          <a:xfrm>
            <a:off x="208344" y="907225"/>
            <a:ext cx="11825160"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 name="矩形 6">
            <a:extLst>
              <a:ext uri="{FF2B5EF4-FFF2-40B4-BE49-F238E27FC236}">
                <a16:creationId xmlns:a16="http://schemas.microsoft.com/office/drawing/2014/main" id="{6B54769B-456F-BFC8-5744-B3A522C3B17C}"/>
              </a:ext>
            </a:extLst>
          </p:cNvPr>
          <p:cNvSpPr/>
          <p:nvPr/>
        </p:nvSpPr>
        <p:spPr>
          <a:xfrm>
            <a:off x="152977" y="927294"/>
            <a:ext cx="11719935" cy="1569660"/>
          </a:xfrm>
          <a:prstGeom prst="rect">
            <a:avLst/>
          </a:prstGeom>
        </p:spPr>
        <p:txBody>
          <a:bodyPr wrap="square">
            <a:spAutoFit/>
          </a:bodyPr>
          <a:lstStyle/>
          <a:p>
            <a:pPr marL="342891" indent="-342891" algn="jus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We introduce a novel embodied task: Referring Expression for Manipulation Question Answering(REMQA)</a:t>
            </a:r>
          </a:p>
          <a:p>
            <a:pPr marL="342891" indent="-342891" algn="jus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agent is required to navigate to a remote position and perform manipulation to target object. Referring Expression Comprehension is adopted to localize object precisely.</a:t>
            </a:r>
          </a:p>
        </p:txBody>
      </p:sp>
      <p:pic>
        <p:nvPicPr>
          <p:cNvPr id="8" name="图片 7">
            <a:extLst>
              <a:ext uri="{FF2B5EF4-FFF2-40B4-BE49-F238E27FC236}">
                <a16:creationId xmlns:a16="http://schemas.microsoft.com/office/drawing/2014/main" id="{0B99815C-21A1-47D1-AFFD-D6F23A3800F4}"/>
              </a:ext>
            </a:extLst>
          </p:cNvPr>
          <p:cNvPicPr>
            <a:picLocks noChangeAspect="1"/>
          </p:cNvPicPr>
          <p:nvPr/>
        </p:nvPicPr>
        <p:blipFill>
          <a:blip r:embed="rId3"/>
          <a:stretch>
            <a:fillRect/>
          </a:stretch>
        </p:blipFill>
        <p:spPr>
          <a:xfrm>
            <a:off x="2164876" y="2645092"/>
            <a:ext cx="8560254" cy="3697848"/>
          </a:xfrm>
          <a:prstGeom prst="rect">
            <a:avLst/>
          </a:prstGeom>
        </p:spPr>
      </p:pic>
    </p:spTree>
    <p:extLst>
      <p:ext uri="{BB962C8B-B14F-4D97-AF65-F5344CB8AC3E}">
        <p14:creationId xmlns:p14="http://schemas.microsoft.com/office/powerpoint/2010/main" val="3763570311"/>
      </p:ext>
    </p:extLst>
  </p:cSld>
  <p:clrMapOvr>
    <a:masterClrMapping/>
  </p:clrMapOvr>
  <mc:AlternateContent xmlns:mc="http://schemas.openxmlformats.org/markup-compatibility/2006" xmlns:p14="http://schemas.microsoft.com/office/powerpoint/2010/main">
    <mc:Choice Requires="p14">
      <p:transition spd="slow" p14:dur="2000" advTm="5352"/>
    </mc:Choice>
    <mc:Fallback xmlns="">
      <p:transition spd="slow" advTm="535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941176-6BA9-50B7-21BA-0E7E4050D1F6}"/>
              </a:ext>
            </a:extLst>
          </p:cNvPr>
          <p:cNvSpPr txBox="1"/>
          <p:nvPr/>
        </p:nvSpPr>
        <p:spPr>
          <a:xfrm>
            <a:off x="2365379" y="143585"/>
            <a:ext cx="7461244" cy="646331"/>
          </a:xfrm>
          <a:prstGeom prst="rect">
            <a:avLst/>
          </a:prstGeom>
          <a:noFill/>
        </p:spPr>
        <p:txBody>
          <a:bodyPr wrap="square" rtlCol="0">
            <a:spAutoFit/>
          </a:bodyPr>
          <a:lstStyle/>
          <a:p>
            <a:pPr algn="ctr"/>
            <a:r>
              <a:rPr lang="en"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rPr>
              <a:t>Motivation</a:t>
            </a:r>
          </a:p>
        </p:txBody>
      </p:sp>
      <p:cxnSp>
        <p:nvCxnSpPr>
          <p:cNvPr id="5" name="直接连接符 23">
            <a:extLst>
              <a:ext uri="{FF2B5EF4-FFF2-40B4-BE49-F238E27FC236}">
                <a16:creationId xmlns:a16="http://schemas.microsoft.com/office/drawing/2014/main" id="{16055423-C851-6DE6-4195-AB6696F4BB0B}"/>
              </a:ext>
            </a:extLst>
          </p:cNvPr>
          <p:cNvCxnSpPr>
            <a:cxnSpLocks/>
          </p:cNvCxnSpPr>
          <p:nvPr/>
        </p:nvCxnSpPr>
        <p:spPr>
          <a:xfrm>
            <a:off x="208344" y="907225"/>
            <a:ext cx="11825160"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3" name="矩形 2">
            <a:extLst>
              <a:ext uri="{FF2B5EF4-FFF2-40B4-BE49-F238E27FC236}">
                <a16:creationId xmlns:a16="http://schemas.microsoft.com/office/drawing/2014/main" id="{45FDA051-15CF-C288-DA5F-4F62C387876D}"/>
              </a:ext>
            </a:extLst>
          </p:cNvPr>
          <p:cNvSpPr/>
          <p:nvPr/>
        </p:nvSpPr>
        <p:spPr>
          <a:xfrm>
            <a:off x="722696" y="1185039"/>
            <a:ext cx="10356527" cy="1200329"/>
          </a:xfrm>
          <a:prstGeom prst="rect">
            <a:avLst/>
          </a:prstGeom>
        </p:spPr>
        <p:txBody>
          <a:bodyPr wrap="square">
            <a:spAutoFit/>
          </a:bodyPr>
          <a:lstStyle/>
          <a:p>
            <a:pPr marL="342891" indent="-342891" algn="just">
              <a:buFont typeface="Wingdings" panose="05000000000000000000" pitchFamily="2" charset="2"/>
              <a:buChar char="Ø"/>
            </a:pPr>
            <a:r>
              <a:rPr lang="en" altLang="zh-CN" sz="2400" dirty="0">
                <a:latin typeface="Times New Roman" panose="02020603050405020304" pitchFamily="18" charset="0"/>
                <a:cs typeface="Times New Roman" panose="02020603050405020304" pitchFamily="18" charset="0"/>
              </a:rPr>
              <a:t>We thoroughly investigate the </a:t>
            </a:r>
            <a:r>
              <a:rPr lang="fr-FR" altLang="zh-CN" sz="2400" dirty="0">
                <a:latin typeface="Times New Roman" panose="02020603050405020304" pitchFamily="18" charset="0"/>
                <a:cs typeface="Times New Roman" panose="02020603050405020304" pitchFamily="18" charset="0"/>
              </a:rPr>
              <a:t>offself embodied tasks</a:t>
            </a:r>
            <a:r>
              <a:rPr lang="en" altLang="zh-CN" sz="2400" dirty="0">
                <a:latin typeface="Times New Roman" panose="02020603050405020304" pitchFamily="18" charset="0"/>
                <a:cs typeface="Times New Roman" panose="02020603050405020304" pitchFamily="18" charset="0"/>
              </a:rPr>
              <a:t> on robot </a:t>
            </a:r>
            <a:r>
              <a:rPr lang="fr-FR" altLang="zh-CN" sz="2400" dirty="0">
                <a:latin typeface="Times New Roman" panose="02020603050405020304" pitchFamily="18" charset="0"/>
                <a:cs typeface="Times New Roman" panose="02020603050405020304" pitchFamily="18" charset="0"/>
              </a:rPr>
              <a:t>platform</a:t>
            </a:r>
            <a:r>
              <a:rPr lang="en" altLang="zh-CN" sz="2400" dirty="0">
                <a:latin typeface="Times New Roman" panose="02020603050405020304" pitchFamily="18" charset="0"/>
                <a:cs typeface="Times New Roman" panose="02020603050405020304" pitchFamily="18" charset="0"/>
              </a:rPr>
              <a:t>s </a:t>
            </a:r>
            <a:r>
              <a:rPr lang="fr-FR" altLang="zh-CN" sz="2400" dirty="0">
                <a:latin typeface="Times New Roman" panose="02020603050405020304" pitchFamily="18" charset="0"/>
                <a:cs typeface="Times New Roman" panose="02020603050405020304" pitchFamily="18" charset="0"/>
              </a:rPr>
              <a:t>and compare them with our proposed task </a:t>
            </a:r>
            <a:r>
              <a:rPr lang="en" altLang="zh-CN" sz="2400" dirty="0">
                <a:latin typeface="Times New Roman" panose="02020603050405020304" pitchFamily="18" charset="0"/>
                <a:cs typeface="Times New Roman" panose="02020603050405020304" pitchFamily="18" charset="0"/>
              </a:rPr>
              <a:t>from 4 </a:t>
            </a:r>
            <a:r>
              <a:rPr lang="fr-FR" altLang="zh-CN" sz="2400" dirty="0">
                <a:latin typeface="Times New Roman" panose="02020603050405020304" pitchFamily="18" charset="0"/>
                <a:cs typeface="Times New Roman" panose="02020603050405020304" pitchFamily="18" charset="0"/>
              </a:rPr>
              <a:t>modality</a:t>
            </a:r>
            <a:r>
              <a:rPr lang="en" altLang="zh-CN" sz="2400" dirty="0">
                <a:latin typeface="Times New Roman" panose="02020603050405020304" pitchFamily="18" charset="0"/>
                <a:cs typeface="Times New Roman" panose="02020603050405020304" pitchFamily="18" charset="0"/>
              </a:rPr>
              <a:t>: </a:t>
            </a:r>
            <a:r>
              <a:rPr lang="fr-FR" altLang="zh-CN" sz="2400" b="1" dirty="0">
                <a:latin typeface="Times New Roman" panose="02020603050405020304" pitchFamily="18" charset="0"/>
                <a:cs typeface="Times New Roman" panose="02020603050405020304" pitchFamily="18" charset="0"/>
              </a:rPr>
              <a:t>Language Comprehension</a:t>
            </a:r>
            <a:r>
              <a:rPr lang="en" altLang="zh-CN" sz="2400" b="1" dirty="0">
                <a:latin typeface="Times New Roman" panose="02020603050405020304" pitchFamily="18" charset="0"/>
                <a:cs typeface="Times New Roman" panose="02020603050405020304" pitchFamily="18" charset="0"/>
              </a:rPr>
              <a:t>, </a:t>
            </a:r>
            <a:r>
              <a:rPr lang="fr-FR" altLang="zh-CN" sz="2400" b="1" dirty="0">
                <a:latin typeface="Times New Roman" panose="02020603050405020304" pitchFamily="18" charset="0"/>
                <a:cs typeface="Times New Roman" panose="02020603050405020304" pitchFamily="18" charset="0"/>
              </a:rPr>
              <a:t>Active Navigation</a:t>
            </a:r>
            <a:r>
              <a:rPr lang="en" altLang="zh-CN" sz="2400" b="1" dirty="0">
                <a:latin typeface="Times New Roman" panose="02020603050405020304" pitchFamily="18" charset="0"/>
                <a:cs typeface="Times New Roman" panose="02020603050405020304" pitchFamily="18" charset="0"/>
              </a:rPr>
              <a:t>, </a:t>
            </a:r>
            <a:r>
              <a:rPr lang="fr-FR" altLang="zh-CN" sz="2400" b="1" dirty="0">
                <a:latin typeface="Times New Roman" panose="02020603050405020304" pitchFamily="18" charset="0"/>
                <a:cs typeface="Times New Roman" panose="02020603050405020304" pitchFamily="18" charset="0"/>
              </a:rPr>
              <a:t>Interaction and Manipulation</a:t>
            </a:r>
            <a:endParaRPr lang="en-US" altLang="zh-CN" sz="2200" dirty="0">
              <a:solidFill>
                <a:srgbClr val="000000"/>
              </a:solidFill>
              <a:latin typeface="Times New Roman" panose="02020603050405020304" pitchFamily="18" charset="0"/>
              <a:ea typeface="SimHei"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086D9F3E-BFF8-40DA-B84B-F6FFE92D3FF4}"/>
              </a:ext>
            </a:extLst>
          </p:cNvPr>
          <p:cNvPicPr>
            <a:picLocks noChangeAspect="1"/>
          </p:cNvPicPr>
          <p:nvPr/>
        </p:nvPicPr>
        <p:blipFill rotWithShape="1">
          <a:blip r:embed="rId2"/>
          <a:srcRect l="7934" t="14622" r="4319" b="9035"/>
          <a:stretch/>
        </p:blipFill>
        <p:spPr>
          <a:xfrm>
            <a:off x="823627" y="2829336"/>
            <a:ext cx="10544746" cy="2960889"/>
          </a:xfrm>
          <a:prstGeom prst="rect">
            <a:avLst/>
          </a:prstGeom>
        </p:spPr>
      </p:pic>
    </p:spTree>
    <p:extLst>
      <p:ext uri="{BB962C8B-B14F-4D97-AF65-F5344CB8AC3E}">
        <p14:creationId xmlns:p14="http://schemas.microsoft.com/office/powerpoint/2010/main" val="1584754168"/>
      </p:ext>
    </p:extLst>
  </p:cSld>
  <p:clrMapOvr>
    <a:masterClrMapping/>
  </p:clrMapOvr>
  <mc:AlternateContent xmlns:mc="http://schemas.openxmlformats.org/markup-compatibility/2006" xmlns:p14="http://schemas.microsoft.com/office/powerpoint/2010/main">
    <mc:Choice Requires="p14">
      <p:transition spd="slow" p14:dur="2000" advTm="6691"/>
    </mc:Choice>
    <mc:Fallback xmlns="">
      <p:transition spd="slow" advTm="669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941176-6BA9-50B7-21BA-0E7E4050D1F6}"/>
              </a:ext>
            </a:extLst>
          </p:cNvPr>
          <p:cNvSpPr txBox="1"/>
          <p:nvPr/>
        </p:nvSpPr>
        <p:spPr>
          <a:xfrm>
            <a:off x="2365379" y="143585"/>
            <a:ext cx="7461244" cy="646331"/>
          </a:xfrm>
          <a:prstGeom prst="rect">
            <a:avLst/>
          </a:prstGeom>
          <a:noFill/>
        </p:spPr>
        <p:txBody>
          <a:bodyPr wrap="square" rtlCol="0">
            <a:spAutoFit/>
          </a:bodyPr>
          <a:lstStyle/>
          <a:p>
            <a:pPr algn="ctr"/>
            <a:r>
              <a:rPr lang="fr-FR"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rPr>
              <a:t>Dataset</a:t>
            </a:r>
            <a:endParaRPr lang="en"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endParaRPr>
          </a:p>
        </p:txBody>
      </p:sp>
      <p:cxnSp>
        <p:nvCxnSpPr>
          <p:cNvPr id="5" name="直接连接符 23">
            <a:extLst>
              <a:ext uri="{FF2B5EF4-FFF2-40B4-BE49-F238E27FC236}">
                <a16:creationId xmlns:a16="http://schemas.microsoft.com/office/drawing/2014/main" id="{16055423-C851-6DE6-4195-AB6696F4BB0B}"/>
              </a:ext>
            </a:extLst>
          </p:cNvPr>
          <p:cNvCxnSpPr>
            <a:cxnSpLocks/>
          </p:cNvCxnSpPr>
          <p:nvPr/>
        </p:nvCxnSpPr>
        <p:spPr>
          <a:xfrm>
            <a:off x="208344" y="907225"/>
            <a:ext cx="11825160"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4" name="矩形 13">
            <a:extLst>
              <a:ext uri="{FF2B5EF4-FFF2-40B4-BE49-F238E27FC236}">
                <a16:creationId xmlns:a16="http://schemas.microsoft.com/office/drawing/2014/main" id="{1BC236E5-3A22-C2C8-1EC4-DEEA92CDA3A9}"/>
              </a:ext>
            </a:extLst>
          </p:cNvPr>
          <p:cNvSpPr/>
          <p:nvPr/>
        </p:nvSpPr>
        <p:spPr>
          <a:xfrm>
            <a:off x="1" y="907225"/>
            <a:ext cx="12192000" cy="1938992"/>
          </a:xfrm>
          <a:prstGeom prst="rect">
            <a:avLst/>
          </a:prstGeom>
        </p:spPr>
        <p:txBody>
          <a:bodyPr wrap="square">
            <a:spAutoFit/>
          </a:bodyPr>
          <a:lstStyle/>
          <a:p>
            <a:pPr marL="342891" indent="-342891" algn="jus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We build the corresponding semantic scene graph incrementally from scene metadata during the sampling. Scene frames seen in the frame are sampled during navigation. </a:t>
            </a:r>
          </a:p>
          <a:p>
            <a:pPr marL="342891" indent="-342891" algn="jus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We add new objects as nodes and spatial relationship between objects as edges into scene graph. </a:t>
            </a:r>
          </a:p>
          <a:p>
            <a:pPr marL="342891" indent="-342891" algn="jus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information in scene </a:t>
            </a:r>
            <a:r>
              <a:rPr lang="en-US" altLang="zh-CN" sz="2400" dirty="0" err="1">
                <a:latin typeface="Times New Roman" panose="02020603050405020304" pitchFamily="18" charset="0"/>
                <a:cs typeface="Times New Roman" panose="02020603050405020304" pitchFamily="18" charset="0"/>
              </a:rPr>
              <a:t>graphis</a:t>
            </a:r>
            <a:r>
              <a:rPr lang="en-US" altLang="zh-CN" sz="2400" dirty="0">
                <a:latin typeface="Times New Roman" panose="02020603050405020304" pitchFamily="18" charset="0"/>
                <a:cs typeface="Times New Roman" panose="02020603050405020304" pitchFamily="18" charset="0"/>
              </a:rPr>
              <a:t> used to create referring expressions</a:t>
            </a:r>
            <a:endParaRPr lang="zh-CN" altLang="en-US" sz="2400" dirty="0">
              <a:latin typeface="Times New Roman" panose="02020603050405020304" pitchFamily="18" charset="0"/>
              <a:cs typeface="Times New Roman" panose="02020603050405020304" pitchFamily="18" charset="0"/>
            </a:endParaRPr>
          </a:p>
          <a:p>
            <a:pPr algn="just"/>
            <a:endParaRPr lang="en" altLang="zh-CN" sz="2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BC525195-F770-4E07-A52C-6F6EBD5F18D6}"/>
              </a:ext>
            </a:extLst>
          </p:cNvPr>
          <p:cNvPicPr>
            <a:picLocks noChangeAspect="1"/>
          </p:cNvPicPr>
          <p:nvPr/>
        </p:nvPicPr>
        <p:blipFill>
          <a:blip r:embed="rId2"/>
          <a:stretch>
            <a:fillRect/>
          </a:stretch>
        </p:blipFill>
        <p:spPr>
          <a:xfrm>
            <a:off x="457200" y="2586048"/>
            <a:ext cx="11041871" cy="3932315"/>
          </a:xfrm>
          <a:prstGeom prst="rect">
            <a:avLst/>
          </a:prstGeom>
        </p:spPr>
      </p:pic>
    </p:spTree>
    <p:extLst>
      <p:ext uri="{BB962C8B-B14F-4D97-AF65-F5344CB8AC3E}">
        <p14:creationId xmlns:p14="http://schemas.microsoft.com/office/powerpoint/2010/main" val="4002471309"/>
      </p:ext>
    </p:extLst>
  </p:cSld>
  <p:clrMapOvr>
    <a:masterClrMapping/>
  </p:clrMapOvr>
  <mc:AlternateContent xmlns:mc="http://schemas.openxmlformats.org/markup-compatibility/2006" xmlns:p14="http://schemas.microsoft.com/office/powerpoint/2010/main">
    <mc:Choice Requires="p14">
      <p:transition spd="slow" p14:dur="2000" advTm="5653"/>
    </mc:Choice>
    <mc:Fallback xmlns="">
      <p:transition spd="slow" advTm="565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941176-6BA9-50B7-21BA-0E7E4050D1F6}"/>
              </a:ext>
            </a:extLst>
          </p:cNvPr>
          <p:cNvSpPr txBox="1"/>
          <p:nvPr/>
        </p:nvSpPr>
        <p:spPr>
          <a:xfrm>
            <a:off x="2365379" y="143585"/>
            <a:ext cx="7461244" cy="646331"/>
          </a:xfrm>
          <a:prstGeom prst="rect">
            <a:avLst/>
          </a:prstGeom>
          <a:noFill/>
        </p:spPr>
        <p:txBody>
          <a:bodyPr wrap="square" rtlCol="0">
            <a:spAutoFit/>
          </a:bodyPr>
          <a:lstStyle/>
          <a:p>
            <a:pPr algn="ctr"/>
            <a:r>
              <a:rPr lang="fr-FR"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rPr>
              <a:t>Model</a:t>
            </a:r>
            <a:endParaRPr lang="en"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endParaRPr>
          </a:p>
        </p:txBody>
      </p:sp>
      <p:cxnSp>
        <p:nvCxnSpPr>
          <p:cNvPr id="5" name="直接连接符 23">
            <a:extLst>
              <a:ext uri="{FF2B5EF4-FFF2-40B4-BE49-F238E27FC236}">
                <a16:creationId xmlns:a16="http://schemas.microsoft.com/office/drawing/2014/main" id="{16055423-C851-6DE6-4195-AB6696F4BB0B}"/>
              </a:ext>
            </a:extLst>
          </p:cNvPr>
          <p:cNvCxnSpPr>
            <a:cxnSpLocks/>
          </p:cNvCxnSpPr>
          <p:nvPr/>
        </p:nvCxnSpPr>
        <p:spPr>
          <a:xfrm>
            <a:off x="208344" y="907225"/>
            <a:ext cx="11825160"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4" name="矩形 13">
            <a:extLst>
              <a:ext uri="{FF2B5EF4-FFF2-40B4-BE49-F238E27FC236}">
                <a16:creationId xmlns:a16="http://schemas.microsoft.com/office/drawing/2014/main" id="{1BC236E5-3A22-C2C8-1EC4-DEEA92CDA3A9}"/>
              </a:ext>
            </a:extLst>
          </p:cNvPr>
          <p:cNvSpPr/>
          <p:nvPr/>
        </p:nvSpPr>
        <p:spPr>
          <a:xfrm>
            <a:off x="1" y="907225"/>
            <a:ext cx="12192000" cy="1938992"/>
          </a:xfrm>
          <a:prstGeom prst="rect">
            <a:avLst/>
          </a:prstGeom>
        </p:spPr>
        <p:txBody>
          <a:bodyPr wrap="square">
            <a:spAutoFit/>
          </a:bodyPr>
          <a:lstStyle/>
          <a:p>
            <a:pPr marL="342891" indent="-342891" algn="jus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To enhance the performance of navigation module with information of task scenarios, we build a knowledge-</a:t>
            </a:r>
            <a:r>
              <a:rPr lang="en-US" altLang="zh-CN" sz="2400" dirty="0" err="1">
                <a:latin typeface="Times New Roman" panose="02020603050405020304" pitchFamily="18" charset="0"/>
                <a:cs typeface="Times New Roman" panose="02020603050405020304" pitchFamily="18" charset="0"/>
              </a:rPr>
              <a:t>priored</a:t>
            </a:r>
            <a:r>
              <a:rPr lang="en-US" altLang="zh-CN" sz="2400" dirty="0">
                <a:latin typeface="Times New Roman" panose="02020603050405020304" pitchFamily="18" charset="0"/>
                <a:cs typeface="Times New Roman" panose="02020603050405020304" pitchFamily="18" charset="0"/>
              </a:rPr>
              <a:t> visual semantic navigation model based on scene graph and semantic map of given indoor environment.</a:t>
            </a:r>
          </a:p>
          <a:p>
            <a:pPr marL="342891" indent="-342891" algn="jus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semantic map of task scene is incrementally built during sampling</a:t>
            </a:r>
            <a:endParaRPr lang="zh-CN" altLang="en-US" sz="2400" dirty="0">
              <a:latin typeface="Times New Roman" panose="02020603050405020304" pitchFamily="18" charset="0"/>
              <a:cs typeface="Times New Roman" panose="02020603050405020304" pitchFamily="18" charset="0"/>
            </a:endParaRPr>
          </a:p>
          <a:p>
            <a:pPr marL="342891" indent="-342891" algn="just">
              <a:buFont typeface="Wingdings" panose="05000000000000000000" pitchFamily="2" charset="2"/>
              <a:buChar char="Ø"/>
            </a:pPr>
            <a:endParaRPr lang="en" altLang="zh-CN"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1936737-8E29-4FC1-8E07-2200E1B15EB3}"/>
              </a:ext>
            </a:extLst>
          </p:cNvPr>
          <p:cNvPicPr>
            <a:picLocks noChangeAspect="1"/>
          </p:cNvPicPr>
          <p:nvPr/>
        </p:nvPicPr>
        <p:blipFill>
          <a:blip r:embed="rId2"/>
          <a:stretch>
            <a:fillRect/>
          </a:stretch>
        </p:blipFill>
        <p:spPr>
          <a:xfrm>
            <a:off x="1760665" y="2576628"/>
            <a:ext cx="8670669" cy="3921688"/>
          </a:xfrm>
          <a:prstGeom prst="rect">
            <a:avLst/>
          </a:prstGeom>
        </p:spPr>
      </p:pic>
    </p:spTree>
    <p:extLst>
      <p:ext uri="{BB962C8B-B14F-4D97-AF65-F5344CB8AC3E}">
        <p14:creationId xmlns:p14="http://schemas.microsoft.com/office/powerpoint/2010/main" val="166385354"/>
      </p:ext>
    </p:extLst>
  </p:cSld>
  <p:clrMapOvr>
    <a:masterClrMapping/>
  </p:clrMapOvr>
  <mc:AlternateContent xmlns:mc="http://schemas.openxmlformats.org/markup-compatibility/2006" xmlns:p14="http://schemas.microsoft.com/office/powerpoint/2010/main">
    <mc:Choice Requires="p14">
      <p:transition spd="slow" p14:dur="2000" advTm="5653"/>
    </mc:Choice>
    <mc:Fallback xmlns="">
      <p:transition spd="slow" advTm="565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941176-6BA9-50B7-21BA-0E7E4050D1F6}"/>
              </a:ext>
            </a:extLst>
          </p:cNvPr>
          <p:cNvSpPr txBox="1"/>
          <p:nvPr/>
        </p:nvSpPr>
        <p:spPr>
          <a:xfrm>
            <a:off x="2365379" y="143585"/>
            <a:ext cx="7461244" cy="646331"/>
          </a:xfrm>
          <a:prstGeom prst="rect">
            <a:avLst/>
          </a:prstGeom>
          <a:noFill/>
        </p:spPr>
        <p:txBody>
          <a:bodyPr wrap="square" rtlCol="0">
            <a:spAutoFit/>
          </a:bodyPr>
          <a:lstStyle/>
          <a:p>
            <a:pPr algn="ctr"/>
            <a:r>
              <a:rPr lang="fr-FR"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rPr>
              <a:t>Model</a:t>
            </a:r>
            <a:r>
              <a:rPr lang="en"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rPr>
              <a:t> </a:t>
            </a:r>
          </a:p>
        </p:txBody>
      </p:sp>
      <p:cxnSp>
        <p:nvCxnSpPr>
          <p:cNvPr id="5" name="直接连接符 23">
            <a:extLst>
              <a:ext uri="{FF2B5EF4-FFF2-40B4-BE49-F238E27FC236}">
                <a16:creationId xmlns:a16="http://schemas.microsoft.com/office/drawing/2014/main" id="{16055423-C851-6DE6-4195-AB6696F4BB0B}"/>
              </a:ext>
            </a:extLst>
          </p:cNvPr>
          <p:cNvCxnSpPr>
            <a:cxnSpLocks/>
          </p:cNvCxnSpPr>
          <p:nvPr/>
        </p:nvCxnSpPr>
        <p:spPr>
          <a:xfrm>
            <a:off x="208344" y="907225"/>
            <a:ext cx="11825160"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 name="文本框 6">
            <a:extLst>
              <a:ext uri="{FF2B5EF4-FFF2-40B4-BE49-F238E27FC236}">
                <a16:creationId xmlns:a16="http://schemas.microsoft.com/office/drawing/2014/main" id="{76C4DC80-9BD9-ECB1-8274-1F961F5C1851}"/>
              </a:ext>
            </a:extLst>
          </p:cNvPr>
          <p:cNvSpPr txBox="1"/>
          <p:nvPr/>
        </p:nvSpPr>
        <p:spPr>
          <a:xfrm>
            <a:off x="83288" y="1105364"/>
            <a:ext cx="12094464" cy="461665"/>
          </a:xfrm>
          <a:prstGeom prst="rect">
            <a:avLst/>
          </a:prstGeom>
          <a:noFill/>
        </p:spPr>
        <p:txBody>
          <a:bodyPr wrap="square">
            <a:spAutoFit/>
          </a:bodyPr>
          <a:lstStyle/>
          <a:p>
            <a:pPr marL="285750" indent="-285750">
              <a:buFont typeface="Wingdings" pitchFamily="2" charset="2"/>
              <a:buChar char="Ø"/>
            </a:pPr>
            <a:r>
              <a:rPr lang="en" altLang="zh-CN" sz="2400" dirty="0">
                <a:latin typeface="Times New Roman" panose="02020603050405020304" pitchFamily="18" charset="0"/>
                <a:cs typeface="Times New Roman" panose="02020603050405020304" pitchFamily="18" charset="0"/>
              </a:rPr>
              <a:t>Based on the </a:t>
            </a:r>
            <a:r>
              <a:rPr lang="fr-FR" altLang="zh-CN" sz="2400" dirty="0">
                <a:latin typeface="Times New Roman" panose="02020603050405020304" pitchFamily="18" charset="0"/>
                <a:cs typeface="Times New Roman" panose="02020603050405020304" pitchFamily="18" charset="0"/>
              </a:rPr>
              <a:t>form of REMQA tasks</a:t>
            </a:r>
            <a:r>
              <a:rPr lang="en" altLang="zh-CN" sz="2400" dirty="0">
                <a:latin typeface="Times New Roman" panose="02020603050405020304" pitchFamily="18" charset="0"/>
                <a:cs typeface="Times New Roman" panose="02020603050405020304" pitchFamily="18" charset="0"/>
              </a:rPr>
              <a:t>, we propose our </a:t>
            </a:r>
            <a:r>
              <a:rPr lang="fr-FR" altLang="zh-CN" sz="2400" dirty="0">
                <a:latin typeface="Times New Roman" panose="02020603050405020304" pitchFamily="18" charset="0"/>
                <a:cs typeface="Times New Roman" panose="02020603050405020304" pitchFamily="18" charset="0"/>
              </a:rPr>
              <a:t>framework to address this task</a:t>
            </a:r>
            <a:endParaRPr lang="en" altLang="zh-CN" sz="24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473D211-C745-9CE2-7AB1-628F39CA0975}"/>
              </a:ext>
            </a:extLst>
          </p:cNvPr>
          <p:cNvSpPr txBox="1"/>
          <p:nvPr/>
        </p:nvSpPr>
        <p:spPr>
          <a:xfrm>
            <a:off x="83288" y="1610058"/>
            <a:ext cx="12108712" cy="830997"/>
          </a:xfrm>
          <a:prstGeom prst="rect">
            <a:avLst/>
          </a:prstGeom>
          <a:noFill/>
        </p:spPr>
        <p:txBody>
          <a:bodyPr wrap="square">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Three main parts of proposed model: 1) Visual Semantic Navigation module 2) Referring expression comprehension module 3) Manipulation Question Answering module.</a:t>
            </a:r>
            <a:endParaRPr lang="en" altLang="zh-CN" sz="2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7D7FC685-68B0-45E7-AEEC-DFE912F80A5A}"/>
              </a:ext>
            </a:extLst>
          </p:cNvPr>
          <p:cNvPicPr>
            <a:picLocks noChangeAspect="1"/>
          </p:cNvPicPr>
          <p:nvPr/>
        </p:nvPicPr>
        <p:blipFill>
          <a:blip r:embed="rId2"/>
          <a:stretch>
            <a:fillRect/>
          </a:stretch>
        </p:blipFill>
        <p:spPr>
          <a:xfrm>
            <a:off x="939013" y="2749616"/>
            <a:ext cx="10313973" cy="3607612"/>
          </a:xfrm>
          <a:prstGeom prst="rect">
            <a:avLst/>
          </a:prstGeom>
        </p:spPr>
      </p:pic>
    </p:spTree>
    <p:extLst>
      <p:ext uri="{BB962C8B-B14F-4D97-AF65-F5344CB8AC3E}">
        <p14:creationId xmlns:p14="http://schemas.microsoft.com/office/powerpoint/2010/main" val="2585854538"/>
      </p:ext>
    </p:extLst>
  </p:cSld>
  <p:clrMapOvr>
    <a:masterClrMapping/>
  </p:clrMapOvr>
  <mc:AlternateContent xmlns:mc="http://schemas.openxmlformats.org/markup-compatibility/2006" xmlns:p14="http://schemas.microsoft.com/office/powerpoint/2010/main">
    <mc:Choice Requires="p14">
      <p:transition spd="slow" p14:dur="2000" advTm="7261"/>
    </mc:Choice>
    <mc:Fallback xmlns="">
      <p:transition spd="slow" advTm="726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941176-6BA9-50B7-21BA-0E7E4050D1F6}"/>
              </a:ext>
            </a:extLst>
          </p:cNvPr>
          <p:cNvSpPr txBox="1"/>
          <p:nvPr/>
        </p:nvSpPr>
        <p:spPr>
          <a:xfrm>
            <a:off x="2365379" y="143585"/>
            <a:ext cx="7461244" cy="646331"/>
          </a:xfrm>
          <a:prstGeom prst="rect">
            <a:avLst/>
          </a:prstGeom>
          <a:noFill/>
        </p:spPr>
        <p:txBody>
          <a:bodyPr wrap="square" rtlCol="0">
            <a:spAutoFit/>
          </a:bodyPr>
          <a:lstStyle/>
          <a:p>
            <a:pPr algn="ctr"/>
            <a:r>
              <a:rPr lang="en"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rPr>
              <a:t>Experimental Results</a:t>
            </a:r>
          </a:p>
        </p:txBody>
      </p:sp>
      <p:cxnSp>
        <p:nvCxnSpPr>
          <p:cNvPr id="5" name="直接连接符 23">
            <a:extLst>
              <a:ext uri="{FF2B5EF4-FFF2-40B4-BE49-F238E27FC236}">
                <a16:creationId xmlns:a16="http://schemas.microsoft.com/office/drawing/2014/main" id="{16055423-C851-6DE6-4195-AB6696F4BB0B}"/>
              </a:ext>
            </a:extLst>
          </p:cNvPr>
          <p:cNvCxnSpPr>
            <a:cxnSpLocks/>
          </p:cNvCxnSpPr>
          <p:nvPr/>
        </p:nvCxnSpPr>
        <p:spPr>
          <a:xfrm>
            <a:off x="208344" y="907225"/>
            <a:ext cx="11825160" cy="0"/>
          </a:xfrm>
          <a:prstGeom prst="line">
            <a:avLst/>
          </a:prstGeom>
          <a:ln w="57150"/>
        </p:spPr>
        <p:style>
          <a:lnRef idx="3">
            <a:schemeClr val="accent1"/>
          </a:lnRef>
          <a:fillRef idx="0">
            <a:schemeClr val="accent1"/>
          </a:fillRef>
          <a:effectRef idx="2">
            <a:schemeClr val="accent1"/>
          </a:effectRef>
          <a:fontRef idx="minor">
            <a:schemeClr val="tx1"/>
          </a:fontRef>
        </p:style>
      </p:cxnSp>
      <p:pic>
        <p:nvPicPr>
          <p:cNvPr id="6" name="图片 5">
            <a:extLst>
              <a:ext uri="{FF2B5EF4-FFF2-40B4-BE49-F238E27FC236}">
                <a16:creationId xmlns:a16="http://schemas.microsoft.com/office/drawing/2014/main" id="{0111E1E1-D1BB-4FD8-BD07-DDA1D50BDAF2}"/>
              </a:ext>
            </a:extLst>
          </p:cNvPr>
          <p:cNvPicPr>
            <a:picLocks noChangeAspect="1"/>
          </p:cNvPicPr>
          <p:nvPr/>
        </p:nvPicPr>
        <p:blipFill>
          <a:blip r:embed="rId2"/>
          <a:stretch>
            <a:fillRect/>
          </a:stretch>
        </p:blipFill>
        <p:spPr>
          <a:xfrm>
            <a:off x="0" y="2457296"/>
            <a:ext cx="6487241" cy="3319697"/>
          </a:xfrm>
          <a:prstGeom prst="rect">
            <a:avLst/>
          </a:prstGeom>
        </p:spPr>
      </p:pic>
      <p:pic>
        <p:nvPicPr>
          <p:cNvPr id="7" name="图片 6">
            <a:extLst>
              <a:ext uri="{FF2B5EF4-FFF2-40B4-BE49-F238E27FC236}">
                <a16:creationId xmlns:a16="http://schemas.microsoft.com/office/drawing/2014/main" id="{6FBB39B9-22EC-4707-8743-9991940ED5FA}"/>
              </a:ext>
            </a:extLst>
          </p:cNvPr>
          <p:cNvPicPr>
            <a:picLocks noChangeAspect="1"/>
          </p:cNvPicPr>
          <p:nvPr/>
        </p:nvPicPr>
        <p:blipFill>
          <a:blip r:embed="rId3"/>
          <a:stretch>
            <a:fillRect/>
          </a:stretch>
        </p:blipFill>
        <p:spPr>
          <a:xfrm>
            <a:off x="6772283" y="2457296"/>
            <a:ext cx="5261221" cy="3233459"/>
          </a:xfrm>
          <a:prstGeom prst="rect">
            <a:avLst/>
          </a:prstGeom>
        </p:spPr>
      </p:pic>
      <p:sp>
        <p:nvSpPr>
          <p:cNvPr id="8" name="文本框 7">
            <a:extLst>
              <a:ext uri="{FF2B5EF4-FFF2-40B4-BE49-F238E27FC236}">
                <a16:creationId xmlns:a16="http://schemas.microsoft.com/office/drawing/2014/main" id="{CF4BE828-3560-40D7-B11B-0991D568FD31}"/>
              </a:ext>
            </a:extLst>
          </p:cNvPr>
          <p:cNvSpPr txBox="1"/>
          <p:nvPr/>
        </p:nvSpPr>
        <p:spPr>
          <a:xfrm>
            <a:off x="158496" y="1024535"/>
            <a:ext cx="12094464" cy="1569660"/>
          </a:xfrm>
          <a:prstGeom prst="rect">
            <a:avLst/>
          </a:prstGeom>
          <a:noFill/>
        </p:spPr>
        <p:txBody>
          <a:bodyPr wrap="square">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In VSN stage, Taking advantage of the semantic map, our proposed navigation model outperforms all baseline methods in terms of both success rate and SPL metrics. </a:t>
            </a:r>
          </a:p>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In REC stage, Our proposed REC model outperforms : MCN,CGAN and combinations of language parser and object detector with other backbones. on both validation and test set. </a:t>
            </a:r>
            <a:endParaRPr lang="en"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A50712C-7F98-415F-8418-2CF9BD80F199}"/>
                  </a:ext>
                </a:extLst>
              </p:cNvPr>
              <p:cNvSpPr txBox="1"/>
              <p:nvPr/>
            </p:nvSpPr>
            <p:spPr>
              <a:xfrm>
                <a:off x="1231253" y="5493575"/>
                <a:ext cx="2268252" cy="91440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ea typeface="Arial Unicode MS" panose="020B0604020202020204" pitchFamily="34" charset="-128"/>
                          <a:cs typeface="Arial Unicode MS" panose="020B0604020202020204" pitchFamily="34" charset="-128"/>
                        </a:rPr>
                        <m:t>𝑆𝑃𝐿</m:t>
                      </m:r>
                      <m:r>
                        <a:rPr lang="en-US" altLang="zh-CN" sz="2400" b="0" i="1" smtClean="0">
                          <a:solidFill>
                            <a:schemeClr val="tx1"/>
                          </a:solidFill>
                          <a:latin typeface="Cambria Math" panose="02040503050406030204" pitchFamily="18" charset="0"/>
                          <a:ea typeface="Arial Unicode MS" panose="020B0604020202020204" pitchFamily="34" charset="-128"/>
                          <a:cs typeface="Arial Unicode MS" panose="020B0604020202020204" pitchFamily="34" charset="-128"/>
                        </a:rPr>
                        <m:t>=</m:t>
                      </m:r>
                      <m:f>
                        <m:fPr>
                          <m:ctrlPr>
                            <a:rPr lang="en-US" altLang="zh-CN" sz="2400" b="0" i="1" smtClean="0">
                              <a:solidFill>
                                <a:schemeClr val="tx1"/>
                              </a:solidFill>
                              <a:latin typeface="Cambria Math" panose="02040503050406030204" pitchFamily="18" charset="0"/>
                              <a:ea typeface="Arial Unicode MS" panose="020B0604020202020204" pitchFamily="34" charset="-128"/>
                            </a:rPr>
                          </m:ctrlPr>
                        </m:fPr>
                        <m:num>
                          <m:r>
                            <a:rPr lang="en-US" altLang="zh-CN" sz="2400" b="0" i="1" smtClean="0">
                              <a:solidFill>
                                <a:schemeClr val="tx1"/>
                              </a:solidFill>
                              <a:latin typeface="Cambria Math" panose="02040503050406030204" pitchFamily="18" charset="0"/>
                              <a:ea typeface="Arial Unicode MS" panose="020B0604020202020204" pitchFamily="34" charset="-128"/>
                            </a:rPr>
                            <m:t>1</m:t>
                          </m:r>
                        </m:num>
                        <m:den>
                          <m:r>
                            <a:rPr lang="en-US" altLang="zh-CN" sz="2400" b="0" i="1" smtClean="0">
                              <a:solidFill>
                                <a:schemeClr val="tx1"/>
                              </a:solidFill>
                              <a:latin typeface="Cambria Math" panose="02040503050406030204" pitchFamily="18" charset="0"/>
                              <a:ea typeface="Arial Unicode MS" panose="020B0604020202020204" pitchFamily="34" charset="-128"/>
                            </a:rPr>
                            <m:t>𝑁</m:t>
                          </m:r>
                        </m:den>
                      </m:f>
                      <m:nary>
                        <m:naryPr>
                          <m:chr m:val="∑"/>
                          <m:ctrlPr>
                            <a:rPr lang="en-US" altLang="zh-CN" sz="2400" b="0" i="1" smtClean="0">
                              <a:solidFill>
                                <a:schemeClr val="tx1"/>
                              </a:solidFill>
                              <a:latin typeface="Cambria Math" panose="02040503050406030204" pitchFamily="18" charset="0"/>
                              <a:ea typeface="Arial Unicode MS" panose="020B0604020202020204" pitchFamily="34" charset="-128"/>
                            </a:rPr>
                          </m:ctrlPr>
                        </m:naryPr>
                        <m:sub>
                          <m:r>
                            <m:rPr>
                              <m:brk m:alnAt="23"/>
                            </m:rPr>
                            <a:rPr lang="en-US" altLang="zh-CN" sz="2400" b="0" i="1" smtClean="0">
                              <a:solidFill>
                                <a:schemeClr val="tx1"/>
                              </a:solidFill>
                              <a:latin typeface="Cambria Math" panose="02040503050406030204" pitchFamily="18" charset="0"/>
                              <a:ea typeface="Arial Unicode MS" panose="020B0604020202020204" pitchFamily="34" charset="-128"/>
                            </a:rPr>
                            <m:t>𝑖</m:t>
                          </m:r>
                          <m:r>
                            <a:rPr lang="en-US" altLang="zh-CN" sz="2400" b="0" i="1" smtClean="0">
                              <a:solidFill>
                                <a:schemeClr val="tx1"/>
                              </a:solidFill>
                              <a:latin typeface="Cambria Math" panose="02040503050406030204" pitchFamily="18" charset="0"/>
                              <a:ea typeface="Arial Unicode MS" panose="020B0604020202020204" pitchFamily="34" charset="-128"/>
                            </a:rPr>
                            <m:t>=1</m:t>
                          </m:r>
                        </m:sub>
                        <m:sup>
                          <m:r>
                            <a:rPr lang="en-US" altLang="zh-CN" sz="2400" b="0" i="1" smtClean="0">
                              <a:solidFill>
                                <a:schemeClr val="tx1"/>
                              </a:solidFill>
                              <a:latin typeface="Cambria Math" panose="02040503050406030204" pitchFamily="18" charset="0"/>
                              <a:ea typeface="Arial Unicode MS" panose="020B0604020202020204" pitchFamily="34" charset="-128"/>
                            </a:rPr>
                            <m:t>𝑁</m:t>
                          </m:r>
                        </m:sup>
                        <m:e>
                          <m:sSub>
                            <m:sSubPr>
                              <m:ctrlPr>
                                <a:rPr lang="en-US" altLang="zh-CN" sz="2400" i="1">
                                  <a:solidFill>
                                    <a:schemeClr val="tx1"/>
                                  </a:solidFill>
                                  <a:latin typeface="Cambria Math" panose="02040503050406030204" pitchFamily="18" charset="0"/>
                                  <a:ea typeface="Arial Unicode MS" panose="020B0604020202020204" pitchFamily="34" charset="-128"/>
                                </a:rPr>
                              </m:ctrlPr>
                            </m:sSubPr>
                            <m:e>
                              <m:r>
                                <a:rPr lang="en-US" altLang="zh-CN" sz="2400" i="1">
                                  <a:solidFill>
                                    <a:schemeClr val="tx1"/>
                                  </a:solidFill>
                                  <a:latin typeface="Cambria Math" panose="02040503050406030204" pitchFamily="18" charset="0"/>
                                  <a:ea typeface="Arial Unicode MS" panose="020B0604020202020204" pitchFamily="34" charset="-128"/>
                                </a:rPr>
                                <m:t>𝐼</m:t>
                              </m:r>
                            </m:e>
                            <m:sub>
                              <m:r>
                                <a:rPr lang="en-US" altLang="zh-CN" sz="2400" i="1">
                                  <a:solidFill>
                                    <a:schemeClr val="tx1"/>
                                  </a:solidFill>
                                  <a:latin typeface="Cambria Math" panose="02040503050406030204" pitchFamily="18" charset="0"/>
                                  <a:ea typeface="Arial Unicode MS" panose="020B0604020202020204" pitchFamily="34" charset="-128"/>
                                </a:rPr>
                                <m:t>&lt;0.1&gt;</m:t>
                              </m:r>
                            </m:sub>
                          </m:sSub>
                          <m:r>
                            <a:rPr lang="en-US" altLang="zh-CN" sz="2400" i="1">
                              <a:solidFill>
                                <a:schemeClr val="tx1"/>
                              </a:solidFill>
                              <a:latin typeface="Cambria Math" panose="02040503050406030204" pitchFamily="18" charset="0"/>
                              <a:ea typeface="Arial Unicode MS" panose="020B0604020202020204" pitchFamily="34" charset="-128"/>
                            </a:rPr>
                            <m:t>(</m:t>
                          </m:r>
                          <m:r>
                            <a:rPr lang="en-US" altLang="zh-CN" sz="2400" i="1">
                              <a:solidFill>
                                <a:schemeClr val="tx1"/>
                              </a:solidFill>
                              <a:latin typeface="Cambria Math" panose="02040503050406030204" pitchFamily="18" charset="0"/>
                              <a:ea typeface="Arial Unicode MS" panose="020B0604020202020204" pitchFamily="34" charset="-128"/>
                            </a:rPr>
                            <m:t>𝑡𝑎𝑠𝑘</m:t>
                          </m:r>
                          <m:r>
                            <a:rPr lang="en-US" altLang="zh-CN" sz="2400" i="1">
                              <a:solidFill>
                                <a:schemeClr val="tx1"/>
                              </a:solidFill>
                              <a:latin typeface="Cambria Math" panose="02040503050406030204" pitchFamily="18" charset="0"/>
                              <a:ea typeface="Arial Unicode MS" panose="020B0604020202020204" pitchFamily="34" charset="-128"/>
                            </a:rPr>
                            <m:t>)</m:t>
                          </m:r>
                          <m:f>
                            <m:fPr>
                              <m:ctrlPr>
                                <a:rPr lang="en-US" altLang="zh-CN" sz="2400" i="1">
                                  <a:solidFill>
                                    <a:schemeClr val="tx1"/>
                                  </a:solidFill>
                                  <a:latin typeface="Cambria Math" panose="02040503050406030204" pitchFamily="18" charset="0"/>
                                  <a:ea typeface="Arial Unicode MS" panose="020B0604020202020204" pitchFamily="34" charset="-128"/>
                                </a:rPr>
                              </m:ctrlPr>
                            </m:fPr>
                            <m:num>
                              <m:sSub>
                                <m:sSubPr>
                                  <m:ctrlPr>
                                    <a:rPr lang="en-US" altLang="zh-CN" sz="2400" i="1">
                                      <a:solidFill>
                                        <a:schemeClr val="tx1"/>
                                      </a:solidFill>
                                      <a:latin typeface="Cambria Math" panose="02040503050406030204" pitchFamily="18" charset="0"/>
                                      <a:ea typeface="Arial Unicode MS" panose="020B0604020202020204" pitchFamily="34" charset="-128"/>
                                    </a:rPr>
                                  </m:ctrlPr>
                                </m:sSubPr>
                                <m:e>
                                  <m:r>
                                    <a:rPr lang="en-US" altLang="zh-CN" sz="2400" i="1">
                                      <a:solidFill>
                                        <a:schemeClr val="tx1"/>
                                      </a:solidFill>
                                      <a:latin typeface="Cambria Math" panose="02040503050406030204" pitchFamily="18" charset="0"/>
                                      <a:ea typeface="Arial Unicode MS" panose="020B0604020202020204" pitchFamily="34" charset="-128"/>
                                    </a:rPr>
                                    <m:t>𝑙</m:t>
                                  </m:r>
                                </m:e>
                                <m:sub>
                                  <m:r>
                                    <a:rPr lang="en-US" altLang="zh-CN" sz="2400" i="1">
                                      <a:solidFill>
                                        <a:schemeClr val="tx1"/>
                                      </a:solidFill>
                                      <a:latin typeface="Cambria Math" panose="02040503050406030204" pitchFamily="18" charset="0"/>
                                      <a:ea typeface="Arial Unicode MS" panose="020B0604020202020204" pitchFamily="34" charset="-128"/>
                                    </a:rPr>
                                    <m:t>𝑖</m:t>
                                  </m:r>
                                </m:sub>
                              </m:sSub>
                            </m:num>
                            <m:den>
                              <m:r>
                                <m:rPr>
                                  <m:sty m:val="p"/>
                                </m:rPr>
                                <a:rPr lang="en-US" altLang="zh-CN" sz="2400">
                                  <a:solidFill>
                                    <a:schemeClr val="tx1"/>
                                  </a:solidFill>
                                  <a:latin typeface="Cambria Math" panose="02040503050406030204" pitchFamily="18" charset="0"/>
                                  <a:ea typeface="Arial Unicode MS" panose="020B0604020202020204" pitchFamily="34" charset="-128"/>
                                </a:rPr>
                                <m:t>max</m:t>
                              </m:r>
                              <m:r>
                                <a:rPr lang="en-US" altLang="zh-CN" sz="2400" i="1">
                                  <a:solidFill>
                                    <a:schemeClr val="tx1"/>
                                  </a:solidFill>
                                  <a:latin typeface="Cambria Math" panose="02040503050406030204" pitchFamily="18" charset="0"/>
                                  <a:ea typeface="Arial Unicode MS" panose="020B0604020202020204" pitchFamily="34" charset="-128"/>
                                </a:rPr>
                                <m:t>⁡(</m:t>
                              </m:r>
                              <m:sSub>
                                <m:sSubPr>
                                  <m:ctrlPr>
                                    <a:rPr lang="en-US" altLang="zh-CN" sz="2400" i="1">
                                      <a:solidFill>
                                        <a:schemeClr val="tx1"/>
                                      </a:solidFill>
                                      <a:latin typeface="Cambria Math" panose="02040503050406030204" pitchFamily="18" charset="0"/>
                                      <a:ea typeface="Arial Unicode MS" panose="020B0604020202020204" pitchFamily="34" charset="-128"/>
                                    </a:rPr>
                                  </m:ctrlPr>
                                </m:sSubPr>
                                <m:e>
                                  <m:r>
                                    <a:rPr lang="en-US" altLang="zh-CN" sz="2400" i="1">
                                      <a:solidFill>
                                        <a:schemeClr val="tx1"/>
                                      </a:solidFill>
                                      <a:latin typeface="Cambria Math" panose="02040503050406030204" pitchFamily="18" charset="0"/>
                                      <a:ea typeface="Arial Unicode MS" panose="020B0604020202020204" pitchFamily="34" charset="-128"/>
                                    </a:rPr>
                                    <m:t>𝑙</m:t>
                                  </m:r>
                                </m:e>
                                <m:sub>
                                  <m:r>
                                    <a:rPr lang="en-US" altLang="zh-CN" sz="2400" i="1">
                                      <a:solidFill>
                                        <a:schemeClr val="tx1"/>
                                      </a:solidFill>
                                      <a:latin typeface="Cambria Math" panose="02040503050406030204" pitchFamily="18" charset="0"/>
                                      <a:ea typeface="Arial Unicode MS" panose="020B0604020202020204" pitchFamily="34" charset="-128"/>
                                    </a:rPr>
                                    <m:t>𝑖</m:t>
                                  </m:r>
                                </m:sub>
                              </m:sSub>
                              <m:r>
                                <a:rPr lang="en-US" altLang="zh-CN" sz="2400" i="1">
                                  <a:solidFill>
                                    <a:schemeClr val="tx1"/>
                                  </a:solidFill>
                                  <a:latin typeface="Cambria Math" panose="02040503050406030204" pitchFamily="18" charset="0"/>
                                  <a:ea typeface="Arial Unicode MS" panose="020B0604020202020204" pitchFamily="34" charset="-128"/>
                                </a:rPr>
                                <m:t>,</m:t>
                              </m:r>
                              <m:sSub>
                                <m:sSubPr>
                                  <m:ctrlPr>
                                    <a:rPr lang="en-US" altLang="zh-CN" sz="2400" i="1">
                                      <a:solidFill>
                                        <a:schemeClr val="tx1"/>
                                      </a:solidFill>
                                      <a:latin typeface="Cambria Math" panose="02040503050406030204" pitchFamily="18" charset="0"/>
                                      <a:ea typeface="Arial Unicode MS" panose="020B0604020202020204" pitchFamily="34" charset="-128"/>
                                    </a:rPr>
                                  </m:ctrlPr>
                                </m:sSubPr>
                                <m:e>
                                  <m:r>
                                    <a:rPr lang="en-US" altLang="zh-CN" sz="2400" i="1">
                                      <a:solidFill>
                                        <a:schemeClr val="tx1"/>
                                      </a:solidFill>
                                      <a:latin typeface="Cambria Math" panose="02040503050406030204" pitchFamily="18" charset="0"/>
                                      <a:ea typeface="Arial Unicode MS" panose="020B0604020202020204" pitchFamily="34" charset="-128"/>
                                    </a:rPr>
                                    <m:t>𝑑</m:t>
                                  </m:r>
                                </m:e>
                                <m:sub>
                                  <m:r>
                                    <a:rPr lang="en-US" altLang="zh-CN" sz="2400" i="1">
                                      <a:solidFill>
                                        <a:schemeClr val="tx1"/>
                                      </a:solidFill>
                                      <a:latin typeface="Cambria Math" panose="02040503050406030204" pitchFamily="18" charset="0"/>
                                      <a:ea typeface="Arial Unicode MS" panose="020B0604020202020204" pitchFamily="34" charset="-128"/>
                                    </a:rPr>
                                    <m:t>𝑖</m:t>
                                  </m:r>
                                </m:sub>
                              </m:sSub>
                              <m:r>
                                <a:rPr lang="en-US" altLang="zh-CN" sz="2400" i="1">
                                  <a:solidFill>
                                    <a:schemeClr val="tx1"/>
                                  </a:solidFill>
                                  <a:latin typeface="Cambria Math" panose="02040503050406030204" pitchFamily="18" charset="0"/>
                                  <a:ea typeface="Arial Unicode MS" panose="020B0604020202020204" pitchFamily="34" charset="-128"/>
                                </a:rPr>
                                <m:t>)</m:t>
                              </m:r>
                            </m:den>
                          </m:f>
                        </m:e>
                      </m:nary>
                    </m:oMath>
                  </m:oMathPara>
                </a14:m>
                <a:endParaRPr lang="zh-CN" altLang="en-US" sz="2400" dirty="0">
                  <a:solidFill>
                    <a:schemeClr val="tx1"/>
                  </a:solidFill>
                  <a:latin typeface="+mn-lt"/>
                  <a:ea typeface="Arial Unicode MS" panose="020B0604020202020204" pitchFamily="34" charset="-128"/>
                  <a:cs typeface="Arial Unicode MS" panose="020B0604020202020204" pitchFamily="34" charset="-128"/>
                </a:endParaRPr>
              </a:p>
            </p:txBody>
          </p:sp>
        </mc:Choice>
        <mc:Fallback xmlns="">
          <p:sp>
            <p:nvSpPr>
              <p:cNvPr id="9" name="文本框 8">
                <a:extLst>
                  <a:ext uri="{FF2B5EF4-FFF2-40B4-BE49-F238E27FC236}">
                    <a16:creationId xmlns:a16="http://schemas.microsoft.com/office/drawing/2014/main" id="{7A50712C-7F98-415F-8418-2CF9BD80F199}"/>
                  </a:ext>
                </a:extLst>
              </p:cNvPr>
              <p:cNvSpPr txBox="1">
                <a:spLocks noRot="1" noChangeAspect="1" noMove="1" noResize="1" noEditPoints="1" noAdjustHandles="1" noChangeArrowheads="1" noChangeShapeType="1" noTextEdit="1"/>
              </p:cNvSpPr>
              <p:nvPr/>
            </p:nvSpPr>
            <p:spPr>
              <a:xfrm>
                <a:off x="1231253" y="5493575"/>
                <a:ext cx="2268252" cy="914400"/>
              </a:xfrm>
              <a:prstGeom prst="rect">
                <a:avLst/>
              </a:prstGeom>
              <a:blipFill>
                <a:blip r:embed="rId4"/>
                <a:stretch>
                  <a:fillRect r="-106720" b="-2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4725417"/>
      </p:ext>
    </p:extLst>
  </p:cSld>
  <p:clrMapOvr>
    <a:masterClrMapping/>
  </p:clrMapOvr>
  <mc:AlternateContent xmlns:mc="http://schemas.openxmlformats.org/markup-compatibility/2006" xmlns:p14="http://schemas.microsoft.com/office/powerpoint/2010/main">
    <mc:Choice Requires="p14">
      <p:transition spd="slow" p14:dur="2000" advTm="6238"/>
    </mc:Choice>
    <mc:Fallback xmlns="">
      <p:transition spd="slow" advTm="623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941176-6BA9-50B7-21BA-0E7E4050D1F6}"/>
              </a:ext>
            </a:extLst>
          </p:cNvPr>
          <p:cNvSpPr txBox="1"/>
          <p:nvPr/>
        </p:nvSpPr>
        <p:spPr>
          <a:xfrm>
            <a:off x="2365379" y="143585"/>
            <a:ext cx="7461244" cy="646331"/>
          </a:xfrm>
          <a:prstGeom prst="rect">
            <a:avLst/>
          </a:prstGeom>
          <a:noFill/>
        </p:spPr>
        <p:txBody>
          <a:bodyPr wrap="square" rtlCol="0">
            <a:spAutoFit/>
          </a:bodyPr>
          <a:lstStyle/>
          <a:p>
            <a:pPr algn="ctr"/>
            <a:r>
              <a:rPr lang="en" altLang="zh-CN" sz="3600"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pitchFamily="49" charset="-122"/>
                <a:cs typeface="Times New Roman" panose="02020603050405020304" pitchFamily="18" charset="0"/>
              </a:rPr>
              <a:t>Experimental Results</a:t>
            </a:r>
          </a:p>
        </p:txBody>
      </p:sp>
      <p:cxnSp>
        <p:nvCxnSpPr>
          <p:cNvPr id="5" name="直接连接符 23">
            <a:extLst>
              <a:ext uri="{FF2B5EF4-FFF2-40B4-BE49-F238E27FC236}">
                <a16:creationId xmlns:a16="http://schemas.microsoft.com/office/drawing/2014/main" id="{16055423-C851-6DE6-4195-AB6696F4BB0B}"/>
              </a:ext>
            </a:extLst>
          </p:cNvPr>
          <p:cNvCxnSpPr>
            <a:cxnSpLocks/>
          </p:cNvCxnSpPr>
          <p:nvPr/>
        </p:nvCxnSpPr>
        <p:spPr>
          <a:xfrm>
            <a:off x="208344" y="907225"/>
            <a:ext cx="11825160"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8" name="文本框 7">
            <a:extLst>
              <a:ext uri="{FF2B5EF4-FFF2-40B4-BE49-F238E27FC236}">
                <a16:creationId xmlns:a16="http://schemas.microsoft.com/office/drawing/2014/main" id="{CF4BE828-3560-40D7-B11B-0991D568FD31}"/>
              </a:ext>
            </a:extLst>
          </p:cNvPr>
          <p:cNvSpPr txBox="1"/>
          <p:nvPr/>
        </p:nvSpPr>
        <p:spPr>
          <a:xfrm>
            <a:off x="158496" y="1024535"/>
            <a:ext cx="12094464" cy="2739211"/>
          </a:xfrm>
          <a:prstGeom prst="rect">
            <a:avLst/>
          </a:prstGeom>
          <a:noFill/>
        </p:spPr>
        <p:txBody>
          <a:bodyPr wrap="square">
            <a:spAutoFit/>
          </a:bodyPr>
          <a:lstStyle/>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We separately compare our navigation and comprehension results with the state-of-the-art methods(</a:t>
            </a:r>
            <a:r>
              <a:rPr lang="en-US" altLang="zh-CN" sz="2400" dirty="0" err="1">
                <a:latin typeface="Times New Roman" panose="02020603050405020304" pitchFamily="18" charset="0"/>
                <a:cs typeface="Times New Roman" panose="02020603050405020304" pitchFamily="18" charset="0"/>
              </a:rPr>
              <a:t>SoTAs</a:t>
            </a:r>
            <a:r>
              <a:rPr lang="en-US" altLang="zh-CN" sz="2400" dirty="0">
                <a:latin typeface="Times New Roman" panose="02020603050405020304" pitchFamily="18" charset="0"/>
                <a:cs typeface="Times New Roman" panose="02020603050405020304" pitchFamily="18" charset="0"/>
              </a:rPr>
              <a:t>) on our proposed benchmark dataset. </a:t>
            </a:r>
          </a:p>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L</a:t>
            </a:r>
            <a:r>
              <a:rPr lang="en-US" altLang="zh-CN" sz="24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QA</a:t>
            </a:r>
            <a:r>
              <a:rPr lang="en-US" altLang="zh-CN" sz="2400" dirty="0">
                <a:latin typeface="Times New Roman" panose="02020603050405020304" pitchFamily="18" charset="0"/>
                <a:cs typeface="Times New Roman" panose="02020603050405020304" pitchFamily="18" charset="0"/>
              </a:rPr>
              <a:t> denotes the ratio of samples successfully navigated to goal position, successfully localized at goal position(meaning referring expression comprehended for our model) and correctly answered out of all samples in REMQA dataset.</a:t>
            </a:r>
          </a:p>
          <a:p>
            <a:pPr marL="285750" indent="-285750">
              <a:buFont typeface="Wingdings" pitchFamily="2" charset="2"/>
              <a:buChar char="Ø"/>
            </a:pPr>
            <a:r>
              <a:rPr lang="en-US" altLang="zh-CN" sz="2400" dirty="0">
                <a:latin typeface="Times New Roman" panose="02020603050405020304" pitchFamily="18" charset="0"/>
                <a:cs typeface="Times New Roman" panose="02020603050405020304" pitchFamily="18" charset="0"/>
              </a:rPr>
              <a:t>Our model outperforms EQA baseline in all 3 metrics and exceeds IQA in S</a:t>
            </a:r>
            <a:r>
              <a:rPr lang="en-US" altLang="zh-CN" sz="1200" dirty="0">
                <a:latin typeface="Times New Roman" panose="02020603050405020304" pitchFamily="18" charset="0"/>
                <a:cs typeface="Times New Roman" panose="02020603050405020304" pitchFamily="18" charset="0"/>
              </a:rPr>
              <a:t>QA</a:t>
            </a:r>
            <a:r>
              <a:rPr lang="en-US" altLang="zh-CN" sz="2400" dirty="0">
                <a:latin typeface="Times New Roman" panose="02020603050405020304" pitchFamily="18" charset="0"/>
                <a:cs typeface="Times New Roman" panose="02020603050405020304" pitchFamily="18" charset="0"/>
              </a:rPr>
              <a:t> . The margin in </a:t>
            </a:r>
            <a:endParaRPr lang="zh-CN" altLang="en-US"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a:t>
            </a:r>
            <a:r>
              <a:rPr lang="en-US" altLang="zh-CN" sz="1200"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S</a:t>
            </a:r>
            <a:r>
              <a:rPr lang="en-US" altLang="zh-CN" sz="1200" dirty="0">
                <a:latin typeface="Times New Roman" panose="02020603050405020304" pitchFamily="18" charset="0"/>
                <a:cs typeface="Times New Roman" panose="02020603050405020304" pitchFamily="18" charset="0"/>
              </a:rPr>
              <a:t>L</a:t>
            </a:r>
            <a:r>
              <a:rPr lang="en-US" altLang="zh-CN" sz="2400" dirty="0">
                <a:latin typeface="Times New Roman" panose="02020603050405020304" pitchFamily="18" charset="0"/>
                <a:cs typeface="Times New Roman" panose="02020603050405020304" pitchFamily="18" charset="0"/>
              </a:rPr>
              <a:t> may due to the shortcut in exploration ability of our scene-</a:t>
            </a:r>
            <a:r>
              <a:rPr lang="en-US" altLang="zh-CN" sz="2400" dirty="0" err="1">
                <a:latin typeface="Times New Roman" panose="02020603050405020304" pitchFamily="18" charset="0"/>
                <a:cs typeface="Times New Roman" panose="02020603050405020304" pitchFamily="18" charset="0"/>
              </a:rPr>
              <a:t>priored</a:t>
            </a:r>
            <a:r>
              <a:rPr lang="en-US" altLang="zh-CN" sz="2400" dirty="0">
                <a:latin typeface="Times New Roman" panose="02020603050405020304" pitchFamily="18" charset="0"/>
                <a:cs typeface="Times New Roman" panose="02020603050405020304" pitchFamily="18" charset="0"/>
              </a:rPr>
              <a:t> method</a:t>
            </a:r>
            <a:endParaRPr lang="en" altLang="zh-CN" sz="2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44A7A3F5-CC77-4E71-986D-A38438142958}"/>
              </a:ext>
            </a:extLst>
          </p:cNvPr>
          <p:cNvPicPr>
            <a:picLocks noChangeAspect="1"/>
          </p:cNvPicPr>
          <p:nvPr/>
        </p:nvPicPr>
        <p:blipFill>
          <a:blip r:embed="rId2"/>
          <a:stretch>
            <a:fillRect/>
          </a:stretch>
        </p:blipFill>
        <p:spPr>
          <a:xfrm>
            <a:off x="108339" y="3902625"/>
            <a:ext cx="12194778" cy="2811790"/>
          </a:xfrm>
          <a:prstGeom prst="rect">
            <a:avLst/>
          </a:prstGeom>
        </p:spPr>
      </p:pic>
    </p:spTree>
    <p:extLst>
      <p:ext uri="{BB962C8B-B14F-4D97-AF65-F5344CB8AC3E}">
        <p14:creationId xmlns:p14="http://schemas.microsoft.com/office/powerpoint/2010/main" val="3903761142"/>
      </p:ext>
    </p:extLst>
  </p:cSld>
  <p:clrMapOvr>
    <a:masterClrMapping/>
  </p:clrMapOvr>
  <mc:AlternateContent xmlns:mc="http://schemas.openxmlformats.org/markup-compatibility/2006" xmlns:p14="http://schemas.microsoft.com/office/powerpoint/2010/main">
    <mc:Choice Requires="p14">
      <p:transition spd="slow" p14:dur="2000" advTm="6238"/>
    </mc:Choice>
    <mc:Fallback xmlns="">
      <p:transition spd="slow" advTm="623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p4ppTags>
  <Name>Free Content</Name>
  <PpLayout>11</PpLayout>
  <Index>9</Index>
</p4ppTags>
</file>

<file path=customXml/itemProps1.xml><?xml version="1.0" encoding="utf-8"?>
<ds:datastoreItem xmlns:ds="http://schemas.openxmlformats.org/officeDocument/2006/customXml" ds:itemID="{D8097D0C-BE3E-4AEC-9593-65CFCCB19297}">
  <ds:schemaRefs/>
</ds:datastoreItem>
</file>

<file path=docProps/app.xml><?xml version="1.0" encoding="utf-8"?>
<Properties xmlns="http://schemas.openxmlformats.org/officeDocument/2006/extended-properties" xmlns:vt="http://schemas.openxmlformats.org/officeDocument/2006/docPropsVTypes">
  <Template>Office Theme</Template>
  <TotalTime>183</TotalTime>
  <Words>660</Words>
  <Application>Microsoft Office PowerPoint</Application>
  <PresentationFormat>宽屏</PresentationFormat>
  <Paragraphs>42</Paragraphs>
  <Slides>11</Slides>
  <Notes>2</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Apple Symbols</vt:lpstr>
      <vt:lpstr>Arial Unicode MS</vt:lpstr>
      <vt:lpstr>等线</vt:lpstr>
      <vt:lpstr>等线 Light</vt:lpstr>
      <vt:lpstr>KaiTi</vt:lpstr>
      <vt:lpstr>SimHei</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Experimental Results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Qie Sima</dc:creator>
  <cp:lastModifiedBy>Qie Sima</cp:lastModifiedBy>
  <cp:revision>29</cp:revision>
  <dcterms:created xsi:type="dcterms:W3CDTF">2022-09-20T02:22:12Z</dcterms:created>
  <dcterms:modified xsi:type="dcterms:W3CDTF">2022-11-29T07:54:37Z</dcterms:modified>
</cp:coreProperties>
</file>